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3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6192"/>
    <a:srgbClr val="0C72AA"/>
    <a:srgbClr val="0987CD"/>
    <a:srgbClr val="027FD4"/>
    <a:srgbClr val="19A1FD"/>
    <a:srgbClr val="006CCE"/>
    <a:srgbClr val="02B9CC"/>
    <a:srgbClr val="0089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35" autoAdjust="0"/>
    <p:restoredTop sz="90929"/>
  </p:normalViewPr>
  <p:slideViewPr>
    <p:cSldViewPr>
      <p:cViewPr varScale="1">
        <p:scale>
          <a:sx n="106" d="100"/>
          <a:sy n="106" d="100"/>
        </p:scale>
        <p:origin x="-17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37F2D-500D-471F-8A47-3046926EC5DA}" type="datetimeFigureOut">
              <a:rPr lang="ru-RU" smtClean="0"/>
              <a:t>14.11.2014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9C9DDA-B4DC-42BE-9B40-7A0A76215E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355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29000" y="3429000"/>
            <a:ext cx="5715000" cy="762000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29000" y="4114800"/>
            <a:ext cx="5715000" cy="762000"/>
          </a:xfrm>
        </p:spPr>
        <p:txBody>
          <a:bodyPr/>
          <a:lstStyle>
            <a:lvl1pPr marL="0" indent="0">
              <a:defRPr sz="2000"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057400" y="6553200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51054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BCDAFF55-4CB2-4F03-B17D-F216C8B8B2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C8005C-549D-4F6D-A45B-C44C761753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76200"/>
            <a:ext cx="2286000" cy="5791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76200"/>
            <a:ext cx="6705600" cy="5791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9E8B8-C4D4-4B33-9D22-24E63515A0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C15440-D92A-4EA0-BBB0-45EFBAEB5B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91A9B-020A-4C2A-8EF6-95A1E6EE00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767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86300" y="990600"/>
            <a:ext cx="40767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FA477E-E5D2-42B2-8067-BEF1A08482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88E056-6C9A-4E7C-AC2E-3DE68F76EF0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AC3F23-0BBA-4AD0-946D-0EAB61BFA69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B9EC9E-54C5-45C1-AA7C-58877FF50D6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DAA9D8-A713-4532-8B23-2B72F5EC78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55767E-5AC2-4F05-853F-A21E200223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Z:\newtek\_backgrounds_1.02\Tim\powerpoint templates\61-80\blue_binary\blue_box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8600" y="825500"/>
            <a:ext cx="8686800" cy="520700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762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305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fld id="{39EBC42B-2F4F-4FF8-BE1A-5130B885C3F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Impac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Impac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Impac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Impac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Impac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Impac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Impac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Impact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4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defRPr sz="2000" b="1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b="1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1600" b="1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1600" b="1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1600" b="1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1600" b="1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1600" b="1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1600" b="1">
          <a:solidFill>
            <a:schemeClr val="bg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" Type="http://schemas.openxmlformats.org/officeDocument/2006/relationships/image" Target="../media/image6.jpeg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19" Type="http://schemas.openxmlformats.org/officeDocument/2006/relationships/image" Target="../media/image23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6" name="Picture 14" descr="http://kurgan.rgo.ru/files/2013/07/%D1%84%D0%BE%D1%82%D0%BE-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6662" y="2132856"/>
            <a:ext cx="2367338" cy="1464161"/>
          </a:xfrm>
          <a:prstGeom prst="rect">
            <a:avLst/>
          </a:prstGeom>
          <a:noFill/>
        </p:spPr>
      </p:pic>
      <p:pic>
        <p:nvPicPr>
          <p:cNvPr id="28684" name="Picture 12" descr="&amp;Mcy;&amp;Kcy;: &amp;Rcy;&amp;iecy;&amp;kcy;&amp;acy; &amp;Icy;&amp;scy;&amp;iecy;&amp;tcy;&amp;softcy;: &amp;rcy;&amp;ycy;&amp;bcy;&amp;acy;&amp;lcy;&amp;kcy;&amp;acy;, &amp;bcy;&amp;acy;&amp;zcy;&amp;ycy; &amp;ocy;&amp;tcy;&amp;dcy;&amp;ycy;&amp;khcy;&amp;acy;, &amp;ocy;&amp;tcy;&amp;chcy;&amp;iecy;&amp;tcy;&amp;ycy;, &amp;kcy;&amp;acy;&amp;rcy;&amp;tcy;&amp;acy;, &amp;vcy;&amp;icy;&amp;dcy;&amp;ycy; &amp;rcy;&amp;ycy;&amp;bcy;, &amp;ocy;&amp;pcy;&amp;icy;&amp;scy;&amp;acy;&amp;ncy;&amp;icy;&amp;ie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132856"/>
            <a:ext cx="4824535" cy="1458162"/>
          </a:xfrm>
          <a:prstGeom prst="rect">
            <a:avLst/>
          </a:prstGeom>
          <a:noFill/>
        </p:spPr>
      </p:pic>
      <p:pic>
        <p:nvPicPr>
          <p:cNvPr id="28676" name="Picture 4" descr="http://kurgan.rgo.ru/files/2010/09/4_shadrinsk-300x2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2132856"/>
            <a:ext cx="1944216" cy="1458162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32656"/>
            <a:ext cx="9144000" cy="1296144"/>
          </a:xfrm>
        </p:spPr>
        <p:txBody>
          <a:bodyPr/>
          <a:lstStyle/>
          <a:p>
            <a:pPr algn="ctr"/>
            <a:r>
              <a:rPr lang="ru-RU" sz="2000" dirty="0" smtClean="0">
                <a:latin typeface="Arial Black" pitchFamily="34" charset="0"/>
              </a:rPr>
              <a:t/>
            </a:r>
            <a:br>
              <a:rPr lang="ru-RU" sz="2000" dirty="0" smtClean="0">
                <a:latin typeface="Arial Black" pitchFamily="34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ВОО « Русское географическое общество»                     Курганское областное отделение</a:t>
            </a:r>
            <a:endParaRPr lang="en-US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484784"/>
            <a:ext cx="91440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FF00"/>
                </a:solidFill>
              </a:rPr>
              <a:t>ИСЕТСКИЙ    РУБЕЖ:</a:t>
            </a:r>
          </a:p>
          <a:p>
            <a:pPr algn="ctr"/>
            <a:endParaRPr lang="ru-RU" sz="54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 </a:t>
            </a:r>
            <a:r>
              <a:rPr lang="ru-RU" b="1" i="1" dirty="0" smtClean="0">
                <a:solidFill>
                  <a:srgbClr val="FFFF00"/>
                </a:solidFill>
              </a:rPr>
              <a:t>молодежные экспедиционные исследования                              культурно-исторического и индустриального наследия </a:t>
            </a:r>
          </a:p>
          <a:p>
            <a:pPr algn="ctr"/>
            <a:r>
              <a:rPr lang="ru-RU" b="1" i="1" dirty="0" smtClean="0">
                <a:solidFill>
                  <a:srgbClr val="FFFF00"/>
                </a:solidFill>
              </a:rPr>
              <a:t>Уральского федерального округа</a:t>
            </a:r>
          </a:p>
          <a:p>
            <a:pPr algn="r"/>
            <a:r>
              <a:rPr lang="ru-RU" sz="28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Кунгурцева Г.Н. </a:t>
            </a:r>
          </a:p>
          <a:p>
            <a:pPr algn="r"/>
            <a:r>
              <a:rPr lang="ru-RU" sz="2000" b="1" dirty="0" smtClean="0">
                <a:solidFill>
                  <a:srgbClr val="FF0000"/>
                </a:solidFill>
              </a:rPr>
              <a:t>Мурзин А.Н.</a:t>
            </a:r>
          </a:p>
          <a:p>
            <a:pPr algn="r"/>
            <a:r>
              <a:rPr lang="ru-RU" sz="2000" b="1" dirty="0" smtClean="0">
                <a:solidFill>
                  <a:srgbClr val="FF0000"/>
                </a:solidFill>
              </a:rPr>
              <a:t> Христолюбский В.С.</a:t>
            </a:r>
          </a:p>
          <a:p>
            <a:pPr algn="r"/>
            <a:endParaRPr lang="ru-RU" sz="20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27 августа 2014г. – г.Курган</a:t>
            </a:r>
          </a:p>
          <a:p>
            <a:pPr algn="ctr"/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88640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VII </a:t>
            </a:r>
            <a:r>
              <a:rPr lang="ru-RU" sz="1200" b="1" dirty="0" smtClean="0">
                <a:solidFill>
                  <a:schemeClr val="bg1"/>
                </a:solidFill>
              </a:rPr>
              <a:t>Форум  социально  значимых  проектов  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общественных  объединений  Уральского федерального округа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«ГРАЖДАНСКОЕ  ОБЩЕСТВО, ДУХОВНОСТЬ, КУЛЬТУРА»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4290"/>
            <a:ext cx="9144000" cy="785818"/>
          </a:xfrm>
        </p:spPr>
        <p:txBody>
          <a:bodyPr/>
          <a:lstStyle/>
          <a:p>
            <a:r>
              <a:rPr lang="ru-RU" sz="2400" dirty="0" smtClean="0">
                <a:latin typeface="Arial Black" pitchFamily="34" charset="0"/>
              </a:rPr>
              <a:t>3. Молодёжная  географическая экспедиция «Россия 10»</a:t>
            </a:r>
            <a:br>
              <a:rPr lang="ru-RU" sz="2400" dirty="0" smtClean="0">
                <a:latin typeface="Arial Black" pitchFamily="34" charset="0"/>
              </a:rPr>
            </a:br>
            <a:endParaRPr lang="en-US" sz="2400" dirty="0"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5085184"/>
            <a:ext cx="892899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2013г. – 21 объект </a:t>
            </a:r>
            <a:r>
              <a:rPr lang="ru-RU" sz="1600" i="1" dirty="0" smtClean="0">
                <a:solidFill>
                  <a:srgbClr val="FFFF00"/>
                </a:solidFill>
              </a:rPr>
              <a:t>в пределах территорий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sz="1600" i="1" dirty="0" smtClean="0">
                <a:solidFill>
                  <a:srgbClr val="FFFF00"/>
                </a:solidFill>
              </a:rPr>
              <a:t>Курганской, Челябинской, Свердловской, Иркутской областей, Красноярского и Пермского краев, Республики Бурятии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2014г. – 17 объектов </a:t>
            </a:r>
            <a:r>
              <a:rPr lang="ru-RU" sz="1600" i="1" dirty="0" smtClean="0">
                <a:solidFill>
                  <a:srgbClr val="FFFF00"/>
                </a:solidFill>
              </a:rPr>
              <a:t>в пределах территорий Свердловской, Ярославской, Московской, Псковской областей, гг.Москвы и С-Петербурга, Республики Карелии</a:t>
            </a:r>
            <a:r>
              <a:rPr lang="ru-RU" b="1" dirty="0" smtClean="0">
                <a:solidFill>
                  <a:srgbClr val="FFFF00"/>
                </a:solidFill>
              </a:rPr>
              <a:t> 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29698" name="Picture 2" descr="&amp;Rcy;&amp;Gcy;&amp;O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08720"/>
            <a:ext cx="946504" cy="93610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835696" y="1052736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Совместный  проект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29700" name="Picture 4" descr="&amp;Rcy;&amp;ocy;&amp;scy;&amp;scy;&amp;icy;&amp;yacy;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7941" y="980728"/>
            <a:ext cx="2667065" cy="648072"/>
          </a:xfrm>
          <a:prstGeom prst="rect">
            <a:avLst/>
          </a:prstGeom>
          <a:noFill/>
        </p:spPr>
      </p:pic>
      <p:pic>
        <p:nvPicPr>
          <p:cNvPr id="29702" name="Picture 6" descr="http://kurgan.rgo.ru/files/2013/07/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1844824"/>
            <a:ext cx="3782784" cy="252028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4437112"/>
            <a:ext cx="8388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</a:rPr>
              <a:t>2 июля 2013г. – главная  площадь Кургана</a:t>
            </a:r>
            <a:endParaRPr lang="ru-RU" sz="1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4290"/>
            <a:ext cx="10116616" cy="785818"/>
          </a:xfrm>
        </p:spPr>
        <p:txBody>
          <a:bodyPr/>
          <a:lstStyle/>
          <a:p>
            <a:r>
              <a:rPr lang="ru-RU" sz="2000" dirty="0" smtClean="0">
                <a:solidFill>
                  <a:srgbClr val="FFFF00"/>
                </a:solidFill>
                <a:latin typeface="Arial Black" pitchFamily="34" charset="0"/>
              </a:rPr>
              <a:t>«Россия 10»  на просторах  Уральского федерального  округа</a:t>
            </a:r>
            <a:endParaRPr lang="en-US" sz="2000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28673" name="Picture 1" descr="C:\Users\144\Desktop\РГО\DSC_09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89040"/>
            <a:ext cx="1776197" cy="295232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6453336"/>
            <a:ext cx="4932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FFFF00"/>
                </a:solidFill>
              </a:rPr>
              <a:t>с.Мурзинка</a:t>
            </a:r>
            <a:endParaRPr lang="ru-RU" sz="1600" b="1" i="1" dirty="0">
              <a:solidFill>
                <a:srgbClr val="FFFF00"/>
              </a:solidFill>
            </a:endParaRPr>
          </a:p>
        </p:txBody>
      </p:sp>
      <p:pic>
        <p:nvPicPr>
          <p:cNvPr id="28675" name="Picture 3" descr="http://kurgan.rgo.ru/files/2013/07/%D1%84%D0%BE%D1%82%D0%BE-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764704"/>
            <a:ext cx="3635896" cy="2423931"/>
          </a:xfrm>
          <a:prstGeom prst="rect">
            <a:avLst/>
          </a:prstGeom>
          <a:noFill/>
        </p:spPr>
      </p:pic>
      <p:pic>
        <p:nvPicPr>
          <p:cNvPr id="28677" name="Picture 5" descr="http://kurgan.rgo.ru/files/2013/07/%D1%84%D0%BE%D1%82%D0%BE-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9605" y="4481736"/>
            <a:ext cx="3564395" cy="237626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724128" y="6525344"/>
            <a:ext cx="31125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FFFF00"/>
                </a:solidFill>
              </a:rPr>
              <a:t>У старого вокзала г.Миасса</a:t>
            </a:r>
            <a:endParaRPr lang="ru-RU" sz="1600" b="1" i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80112" y="3429000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i="1" dirty="0" smtClean="0">
                <a:solidFill>
                  <a:srgbClr val="FFFF00"/>
                </a:solidFill>
              </a:rPr>
              <a:t>На границе Курганской и</a:t>
            </a:r>
          </a:p>
          <a:p>
            <a:pPr algn="r"/>
            <a:r>
              <a:rPr lang="ru-RU" sz="1600" b="1" i="1" dirty="0" smtClean="0">
                <a:solidFill>
                  <a:srgbClr val="FFFF00"/>
                </a:solidFill>
              </a:rPr>
              <a:t>Челябинской областей</a:t>
            </a:r>
            <a:endParaRPr lang="ru-RU" sz="1600" b="1" i="1" dirty="0">
              <a:solidFill>
                <a:srgbClr val="FFFF00"/>
              </a:solidFill>
            </a:endParaRPr>
          </a:p>
        </p:txBody>
      </p:sp>
      <p:pic>
        <p:nvPicPr>
          <p:cNvPr id="28679" name="Picture 7" descr="http://kurgan.rgo.ru/files/2013/07/IMG_04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3645025"/>
            <a:ext cx="1872208" cy="2880320"/>
          </a:xfrm>
          <a:prstGeom prst="rect">
            <a:avLst/>
          </a:prstGeom>
          <a:noFill/>
        </p:spPr>
      </p:pic>
      <p:pic>
        <p:nvPicPr>
          <p:cNvPr id="28681" name="Picture 9" descr="http://kurgan.rgo.ru/files/2013/07/IMG_04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3645024"/>
            <a:ext cx="1949962" cy="288032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979712" y="6525344"/>
            <a:ext cx="3381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FFFF00"/>
                </a:solidFill>
              </a:rPr>
              <a:t>ст.Уржумка – «Европа – Азия»</a:t>
            </a:r>
            <a:endParaRPr lang="ru-RU" sz="1600" b="1" i="1" dirty="0">
              <a:solidFill>
                <a:srgbClr val="FFFF00"/>
              </a:solidFill>
            </a:endParaRPr>
          </a:p>
        </p:txBody>
      </p:sp>
      <p:pic>
        <p:nvPicPr>
          <p:cNvPr id="28683" name="Picture 11" descr="http://kurgan.rgo.ru/files/2013/09/DSC05059-300x2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764704"/>
            <a:ext cx="2857500" cy="214312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2924944"/>
            <a:ext cx="3347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FFFF00"/>
                </a:solidFill>
              </a:rPr>
              <a:t>Далматовский монастырь</a:t>
            </a:r>
            <a:endParaRPr lang="ru-RU" sz="1600" b="1" i="1" dirty="0">
              <a:solidFill>
                <a:srgbClr val="FFFF00"/>
              </a:solidFill>
            </a:endParaRPr>
          </a:p>
        </p:txBody>
      </p:sp>
      <p:pic>
        <p:nvPicPr>
          <p:cNvPr id="28685" name="Picture 13" descr="http://kurgan.rgo.ru/files/2013/10/IMG_0860-3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800" y="908720"/>
            <a:ext cx="2857500" cy="19050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059832" y="2852936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FFFF00"/>
                </a:solidFill>
              </a:rPr>
              <a:t>г.Нижний Тагил –                         рядом с музеем-заводом </a:t>
            </a:r>
            <a:endParaRPr lang="ru-RU" sz="16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4290"/>
            <a:ext cx="9144000" cy="785818"/>
          </a:xfrm>
        </p:spPr>
        <p:txBody>
          <a:bodyPr/>
          <a:lstStyle/>
          <a:p>
            <a:r>
              <a:rPr lang="ru-RU" sz="4400" dirty="0" smtClean="0">
                <a:solidFill>
                  <a:srgbClr val="FFFF00"/>
                </a:solidFill>
                <a:latin typeface="Arial Black" pitchFamily="34" charset="0"/>
              </a:rPr>
              <a:t>ШАГ 4  </a:t>
            </a:r>
            <a:r>
              <a:rPr lang="ru-RU" sz="2400" dirty="0" smtClean="0">
                <a:latin typeface="Arial Black" pitchFamily="34" charset="0"/>
              </a:rPr>
              <a:t>активная  волонтерская деятельность</a:t>
            </a:r>
            <a:endParaRPr lang="en-US" sz="4400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3" name="Picture 6" descr="http://kurgan.rgo.ru/files/2013/07/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3562401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http://kurgan.rgo.ru/files/2013/07/IMG_05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645024"/>
            <a:ext cx="4278312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www.naaltae.ru/netcat_files/news_images/b1f335361be2cd556a88adb8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908721"/>
            <a:ext cx="1152128" cy="1059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7" descr="G:\htmlim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8675" y="1052736"/>
            <a:ext cx="4505325" cy="272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23528" y="5445224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1.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32040" y="3284984"/>
            <a:ext cx="441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2.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923928" y="6093296"/>
            <a:ext cx="441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3.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453336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FF00"/>
                </a:solidFill>
              </a:rPr>
              <a:t>Проведение  субботников: 1. ПП «Таганай» 2. Усадьба Шмурло 3. «Урочище Пороги»</a:t>
            </a:r>
            <a:endParaRPr lang="ru-RU" sz="1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4290"/>
            <a:ext cx="9144000" cy="785818"/>
          </a:xfrm>
        </p:spPr>
        <p:txBody>
          <a:bodyPr/>
          <a:lstStyle/>
          <a:p>
            <a:endParaRPr lang="en-US" sz="4400" dirty="0">
              <a:latin typeface="Arial Black" pitchFamily="34" charset="0"/>
            </a:endParaRPr>
          </a:p>
        </p:txBody>
      </p:sp>
      <p:pic>
        <p:nvPicPr>
          <p:cNvPr id="3" name="Picture 2" descr="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9992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http://kurgan.rgo.ru/files/2012/09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0"/>
            <a:ext cx="4644008" cy="3023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6" descr="http://kurgan.rgo.ru/files/2013/08/DSC04767-300x2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1300" y="3573016"/>
            <a:ext cx="3822700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644008" y="2996952"/>
            <a:ext cx="6410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FFFF00"/>
                </a:solidFill>
              </a:rPr>
              <a:t>Реставрация здания 100-летней школы в </a:t>
            </a:r>
          </a:p>
          <a:p>
            <a:pPr algn="ctr"/>
            <a:r>
              <a:rPr lang="ru-RU" sz="1600" b="1" i="1" dirty="0" smtClean="0">
                <a:solidFill>
                  <a:srgbClr val="FFFF00"/>
                </a:solidFill>
              </a:rPr>
              <a:t>селе Звериноголовском</a:t>
            </a:r>
            <a:endParaRPr lang="ru-RU" sz="1600" b="1" i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2080" y="6021288"/>
            <a:ext cx="4174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FFFF00"/>
                </a:solidFill>
              </a:rPr>
              <a:t>Разбивка ландшафтного сквера </a:t>
            </a:r>
          </a:p>
          <a:p>
            <a:r>
              <a:rPr lang="ru-RU" sz="1600" b="1" i="1" dirty="0" smtClean="0">
                <a:solidFill>
                  <a:srgbClr val="FFFF00"/>
                </a:solidFill>
              </a:rPr>
              <a:t>в селе Коврига Шадринского района</a:t>
            </a:r>
            <a:endParaRPr lang="ru-RU" sz="1600" b="1" i="1" dirty="0">
              <a:solidFill>
                <a:srgbClr val="FFFF00"/>
              </a:solidFill>
            </a:endParaRPr>
          </a:p>
        </p:txBody>
      </p:sp>
      <p:pic>
        <p:nvPicPr>
          <p:cNvPr id="8" name="Рисунок 7" descr="G:\IMG_096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204864"/>
            <a:ext cx="360040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 descr="C:\Users\144\Documents\паллас\IMG_92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3356992"/>
            <a:ext cx="2286083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Users\144\Documents\РГО новости\джемир на троицу и 23 .06\DSC0184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4725144"/>
            <a:ext cx="2532062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51520" y="6525344"/>
            <a:ext cx="576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rgbClr val="FFFF00"/>
                </a:solidFill>
              </a:rPr>
              <a:t>Помощь в организации  памятных  мест</a:t>
            </a:r>
            <a:endParaRPr lang="ru-RU" sz="16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4290"/>
            <a:ext cx="9144000" cy="785818"/>
          </a:xfrm>
        </p:spPr>
        <p:txBody>
          <a:bodyPr/>
          <a:lstStyle/>
          <a:p>
            <a:r>
              <a:rPr lang="ru-RU" sz="4400" dirty="0" smtClean="0">
                <a:latin typeface="Arial Black" pitchFamily="34" charset="0"/>
              </a:rPr>
              <a:t> </a:t>
            </a:r>
            <a:r>
              <a:rPr lang="ru-RU" sz="4400" b="1" dirty="0" smtClean="0">
                <a:solidFill>
                  <a:srgbClr val="FFFF00"/>
                </a:solidFill>
                <a:latin typeface="Arial Black" pitchFamily="34" charset="0"/>
              </a:rPr>
              <a:t>ОСНОВНЫЕ  ИТОГИ :</a:t>
            </a:r>
            <a:endParaRPr lang="en-US" sz="4400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3" name="Picture 1" descr="C:\Users\144\Documents\паллас\IMG_87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980728"/>
            <a:ext cx="3563937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144\Documents\паллас\IMG_91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908720"/>
            <a:ext cx="3600959" cy="240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boxPhoto" descr="http://kurgan.rgo.ru/files/2012/09/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221088"/>
            <a:ext cx="3993936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ttp://dg52.mycdn.me/getImage?photoId=515132066969&amp;photoType=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9088" y="4221088"/>
            <a:ext cx="3744912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3429000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Организация  встреч  с  сельской  молодёжью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C:\Users\144\Desktop\Буклет РГО\фото-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196752"/>
            <a:ext cx="3888432" cy="5349263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4290"/>
            <a:ext cx="9144000" cy="785818"/>
          </a:xfrm>
        </p:spPr>
        <p:txBody>
          <a:bodyPr/>
          <a:lstStyle/>
          <a:p>
            <a:pPr algn="ctr"/>
            <a:r>
              <a:rPr lang="ru-RU" sz="2400" dirty="0" smtClean="0">
                <a:latin typeface="Arial Black" pitchFamily="34" charset="0"/>
              </a:rPr>
              <a:t>ИСПОЛЬЗОВАНИЕ  СОБРАННЫХ  КРАЕВЕДЧЕСКИХ ДАННЫХ ДЛЯ СОЗДАНИЯ  ИНФОРМАЦИОННЫХ  ИЗДАНИЙ</a:t>
            </a:r>
            <a:endParaRPr lang="en-US" sz="2400" dirty="0">
              <a:latin typeface="Arial Black" pitchFamily="34" charset="0"/>
            </a:endParaRPr>
          </a:p>
        </p:txBody>
      </p:sp>
      <p:pic>
        <p:nvPicPr>
          <p:cNvPr id="3" name="Picture 2" descr="&amp;Pcy;&amp;ucy;&amp;tcy;&amp;iecy;&amp;vcy;&amp;ocy;&amp;dcy;&amp;icy;&amp;tcy;&amp;iecy;&amp;lcy;&amp;softcy; &amp;pcy;&amp;ocy; &amp;Kcy;&amp;ucy;&amp;rcy;&amp;gcy;&amp;acy;&amp;ncy;&amp;scy;&amp;kcy;&amp;ocy;&amp;jcy; &amp;ocy;&amp;bcy;&amp;lcy;&amp;acy;&amp;scy;&amp;tcy;&amp;i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10570"/>
            <a:ext cx="3275856" cy="4367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qrbat.ru/wp-content/uploads/2012/08/%D1%82%D0%B8%D1%82%D1%83%D0%BB_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4494" y="980728"/>
            <a:ext cx="3199506" cy="4537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324528" cy="1000108"/>
          </a:xfrm>
        </p:spPr>
        <p:txBody>
          <a:bodyPr/>
          <a:lstStyle/>
          <a:p>
            <a:r>
              <a:rPr lang="ru-RU" sz="2400" dirty="0" smtClean="0">
                <a:latin typeface="Arial Black" pitchFamily="34" charset="0"/>
              </a:rPr>
              <a:t>Организация  творческих  встреч, круглых  столов, выставок, конкурсов  для  студентов  и школьников</a:t>
            </a:r>
            <a:endParaRPr lang="en-US" sz="2400" dirty="0">
              <a:latin typeface="Arial Black" pitchFamily="34" charset="0"/>
            </a:endParaRPr>
          </a:p>
        </p:txBody>
      </p:sp>
      <p:pic>
        <p:nvPicPr>
          <p:cNvPr id="3" name="Picture 2" descr="http://kurgan.rgo.ru/files/2013/07/IMG_13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52737"/>
            <a:ext cx="3888432" cy="2449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http://kurgan.rgo.ru/files/2013/09/%D0%A0%D0%B0%D1%81%D1%81%D0%BA%D0%B0%D0%B7-%D1%83%D1%87%D0%B0%D1%81%D1%82%D0%BD%D0%B8%D0%BA%D0%BE%D0%B2-%D0%BB%D0%B5%D1%82%D0%BD%D0%B5%D0%B3%D0%BE-%D1%8D%D1%82%D0%B0%D0%BF%D0%B0-%D0%BC%D0%BE%D0%BB%D0%BE%D0%B4%D1%91%D0%B6%D0%BD%D0%BE%D0%B9-%D1%8D%D0%BA%D1%81%D0%BF%D0%B5%D0%B4%D0%B8%D1%86%D0%B8%D0%B8-%D0%A0%D0%BE%D1%81%D1%81%D0%B8%D1%8F-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908720"/>
            <a:ext cx="4283968" cy="25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3501008"/>
            <a:ext cx="4788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FFFF00"/>
                </a:solidFill>
              </a:rPr>
              <a:t>Сибирский Федеральный университет - г.Красноярск</a:t>
            </a:r>
            <a:endParaRPr lang="ru-RU" sz="12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32040" y="3501008"/>
            <a:ext cx="34705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FFFF00"/>
                </a:solidFill>
              </a:rPr>
              <a:t>Библиотека им.Маяковского  - г.Курган</a:t>
            </a:r>
            <a:endParaRPr lang="ru-RU" sz="12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6669360"/>
            <a:ext cx="8784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FFFF00"/>
                </a:solidFill>
              </a:rPr>
              <a:t>Научно-образовательный центр «География и Природа» -  КГУ – гости  экспедиции автоблогеров -  «Россия»</a:t>
            </a:r>
            <a:endParaRPr lang="ru-RU" sz="1200" b="1" dirty="0">
              <a:solidFill>
                <a:srgbClr val="FFFF00"/>
              </a:solidFill>
            </a:endParaRPr>
          </a:p>
        </p:txBody>
      </p:sp>
      <p:pic>
        <p:nvPicPr>
          <p:cNvPr id="23554" name="Picture 2" descr="http://www.kgsu.ru/upload/img/4150703520%D0%A3%D1%87%D0%B0%D1%81%D1%82%D0%BD%D0%B8%D0%BA%D0%B8%20%D1%8D%D0%BA%D1%81%D0%BF%D0%B5%D0%B4%D0%B8%D1%86%D0%B8%D0%B8%20%D0%B2%20%D0%9A%D1%83%D1%80%D0%B3%D0%B0%D0%BD%D1%81%D0%BA%D0%BE%D0%BC%20%D0%BE%D1%82%D0%B4%D0%B5%D0%BB%D0%B5%D0%BD%D0%B8%D0%B8%20%D0%A0%D0%93%D0%9E%20%28%D1%84%D0%BE%D1%82%D0%BE%20%D0%90%D0%BD%D0%BD%D1%8B%20%D0%93%D0%BB%D1%83%D1%85%D0%BE%D0%B2%D0%BE%D0%B9%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789040"/>
            <a:ext cx="6624736" cy="2904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4290"/>
            <a:ext cx="9144000" cy="785818"/>
          </a:xfrm>
        </p:spPr>
        <p:txBody>
          <a:bodyPr/>
          <a:lstStyle/>
          <a:p>
            <a:r>
              <a:rPr lang="ru-RU" sz="2400" b="1" dirty="0" smtClean="0">
                <a:latin typeface="Arial Black" pitchFamily="34" charset="0"/>
              </a:rPr>
              <a:t>РЕПОРТАЖИ  И  ПУБЛИКАЦИИ  в СМИ:</a:t>
            </a:r>
            <a:endParaRPr lang="en-US" sz="2400" b="1" dirty="0">
              <a:latin typeface="Arial Black" pitchFamily="34" charset="0"/>
            </a:endParaRPr>
          </a:p>
        </p:txBody>
      </p:sp>
      <p:pic>
        <p:nvPicPr>
          <p:cNvPr id="3" name="Picture 4" descr="http://cs316523.vk.me/v316523580/5d85/oEQFkbc_i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484784"/>
            <a:ext cx="3457575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2013 12 &amp;dcy;&amp;iecy;&amp;kcy;&amp;acy;&amp;bcy;&amp;rcy;&amp;soft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4413" y="764704"/>
            <a:ext cx="3049587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http://gtrk-kurgan.ru/images/banners/radio_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941168"/>
            <a:ext cx="8497887" cy="171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http://cs5781.vk.me/g19595199/a_eafc19c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764704"/>
            <a:ext cx="20161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pix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836712"/>
            <a:ext cx="2696012" cy="381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4290"/>
            <a:ext cx="9144000" cy="785818"/>
          </a:xfrm>
        </p:spPr>
        <p:txBody>
          <a:bodyPr/>
          <a:lstStyle/>
          <a:p>
            <a:r>
              <a:rPr lang="ru-RU" sz="2400" dirty="0" smtClean="0">
                <a:latin typeface="Arial Black" pitchFamily="34" charset="0"/>
              </a:rPr>
              <a:t>Создание  краеведческой  литературы:</a:t>
            </a:r>
            <a:endParaRPr lang="en-US" sz="2400" dirty="0">
              <a:latin typeface="Arial Black" pitchFamily="34" charset="0"/>
            </a:endParaRPr>
          </a:p>
        </p:txBody>
      </p:sp>
      <p:pic>
        <p:nvPicPr>
          <p:cNvPr id="21506" name="Picture 2" descr="http://kurgan.rgo.ru/files/2012/09/11-216x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2592288" cy="3600400"/>
          </a:xfrm>
          <a:prstGeom prst="rect">
            <a:avLst/>
          </a:prstGeom>
          <a:noFill/>
        </p:spPr>
      </p:pic>
      <p:pic>
        <p:nvPicPr>
          <p:cNvPr id="21507" name="Picture 3" descr="C:\Users\144\Desktop\Буклет РГО\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3140968"/>
            <a:ext cx="5215440" cy="3474787"/>
          </a:xfrm>
          <a:prstGeom prst="rect">
            <a:avLst/>
          </a:prstGeom>
          <a:noFill/>
        </p:spPr>
      </p:pic>
      <p:pic>
        <p:nvPicPr>
          <p:cNvPr id="21509" name="Picture 5" descr="http://u.jimdo.com/www25/o/sf8535a1c601eeb84/img/ice47c2d7bf626349/1359395540/std/im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836712"/>
            <a:ext cx="4429869" cy="3137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4290"/>
            <a:ext cx="9144000" cy="785818"/>
          </a:xfrm>
        </p:spPr>
        <p:txBody>
          <a:bodyPr/>
          <a:lstStyle/>
          <a:p>
            <a:pPr algn="ctr"/>
            <a:r>
              <a:rPr lang="ru-RU" sz="2400" b="1" dirty="0" smtClean="0">
                <a:latin typeface="Arial Black" pitchFamily="34" charset="0"/>
              </a:rPr>
              <a:t>Участие  членов экспедиций в форумах  регионального   уровня </a:t>
            </a:r>
            <a:endParaRPr lang="en-US" sz="2400" b="1" dirty="0">
              <a:latin typeface="Arial Black" pitchFamily="34" charset="0"/>
            </a:endParaRPr>
          </a:p>
        </p:txBody>
      </p:sp>
      <p:pic>
        <p:nvPicPr>
          <p:cNvPr id="20482" name="Picture 2" descr="http://kurgan.rgo.ru/files/2014/06/DSC058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268760"/>
            <a:ext cx="3744415" cy="2808312"/>
          </a:xfrm>
          <a:prstGeom prst="rect">
            <a:avLst/>
          </a:prstGeom>
          <a:noFill/>
        </p:spPr>
      </p:pic>
      <p:pic>
        <p:nvPicPr>
          <p:cNvPr id="20484" name="Picture 4" descr="http://kurgan.rgo.ru/files/2014/06/DSC058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9531" y="980728"/>
            <a:ext cx="4224469" cy="3168352"/>
          </a:xfrm>
          <a:prstGeom prst="rect">
            <a:avLst/>
          </a:prstGeom>
          <a:noFill/>
        </p:spPr>
      </p:pic>
      <p:pic>
        <p:nvPicPr>
          <p:cNvPr id="20488" name="Picture 8" descr="http://kurgan.rgo.ru/files/2012/05/DSC016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24"/>
            <a:ext cx="4139952" cy="3104964"/>
          </a:xfrm>
          <a:prstGeom prst="rect">
            <a:avLst/>
          </a:prstGeom>
          <a:noFill/>
        </p:spPr>
      </p:pic>
      <p:pic>
        <p:nvPicPr>
          <p:cNvPr id="20489" name="Picture 9" descr="C:\Users\144\Desktop\РГО\фото ВС 2014\DSC059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149080"/>
            <a:ext cx="3803915" cy="28529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412776"/>
            <a:ext cx="9144000" cy="4680520"/>
          </a:xfrm>
        </p:spPr>
        <p:txBody>
          <a:bodyPr/>
          <a:lstStyle/>
          <a:p>
            <a:r>
              <a:rPr lang="ru-RU" sz="2400" dirty="0" smtClean="0">
                <a:solidFill>
                  <a:srgbClr val="FFFF00"/>
                </a:solidFill>
                <a:latin typeface="Arial Black" pitchFamily="34" charset="0"/>
              </a:rPr>
              <a:t>Цель проекта </a:t>
            </a:r>
            <a:r>
              <a:rPr lang="ru-RU" sz="2400" dirty="0" smtClean="0">
                <a:latin typeface="Arial Black" pitchFamily="34" charset="0"/>
              </a:rPr>
              <a:t>– </a:t>
            </a:r>
            <a:r>
              <a:rPr lang="ru-RU" sz="1800" i="1" dirty="0" smtClean="0">
                <a:latin typeface="Arial Black" pitchFamily="34" charset="0"/>
              </a:rPr>
              <a:t>организация маршрутных и стационарных   исследований  культурно-исторического и индустриального наследия УрФО студенческими и школьными группами</a:t>
            </a:r>
            <a:br>
              <a:rPr lang="ru-RU" sz="1800" i="1" dirty="0" smtClean="0">
                <a:latin typeface="Arial Black" pitchFamily="34" charset="0"/>
              </a:rPr>
            </a:br>
            <a:r>
              <a:rPr lang="ru-RU" sz="1800" i="1" dirty="0" smtClean="0">
                <a:latin typeface="Arial Black" pitchFamily="34" charset="0"/>
              </a:rPr>
              <a:t> </a:t>
            </a:r>
            <a:br>
              <a:rPr lang="ru-RU" sz="1800" i="1" dirty="0" smtClean="0">
                <a:latin typeface="Arial Black" pitchFamily="34" charset="0"/>
              </a:rPr>
            </a:br>
            <a:r>
              <a:rPr lang="ru-RU" sz="2400" dirty="0" smtClean="0">
                <a:solidFill>
                  <a:srgbClr val="FFFF00"/>
                </a:solidFill>
                <a:latin typeface="Arial Black" pitchFamily="34" charset="0"/>
              </a:rPr>
              <a:t>Основные задачи: </a:t>
            </a:r>
            <a:r>
              <a:rPr lang="ru-RU" sz="2400" dirty="0" smtClean="0">
                <a:latin typeface="Arial Black" pitchFamily="34" charset="0"/>
              </a:rPr>
              <a:t/>
            </a:r>
            <a:br>
              <a:rPr lang="ru-RU" sz="2400" dirty="0" smtClean="0">
                <a:latin typeface="Arial Black" pitchFamily="34" charset="0"/>
              </a:rPr>
            </a:br>
            <a:r>
              <a:rPr lang="ru-RU" sz="1800" dirty="0" smtClean="0">
                <a:latin typeface="Arial Black" pitchFamily="34" charset="0"/>
              </a:rPr>
              <a:t>1. </a:t>
            </a:r>
            <a:r>
              <a:rPr lang="ru-RU" sz="1800" i="1" dirty="0" smtClean="0">
                <a:latin typeface="Arial Black" pitchFamily="34" charset="0"/>
              </a:rPr>
              <a:t>Сбор  и обработка информации  об объектах  полевых исследований. </a:t>
            </a:r>
            <a:br>
              <a:rPr lang="ru-RU" sz="1800" i="1" dirty="0" smtClean="0">
                <a:latin typeface="Arial Black" pitchFamily="34" charset="0"/>
              </a:rPr>
            </a:br>
            <a:r>
              <a:rPr lang="ru-RU" sz="1800" i="1" dirty="0" smtClean="0">
                <a:latin typeface="Arial Black" pitchFamily="34" charset="0"/>
              </a:rPr>
              <a:t/>
            </a:r>
            <a:br>
              <a:rPr lang="ru-RU" sz="1800" i="1" dirty="0" smtClean="0">
                <a:latin typeface="Arial Black" pitchFamily="34" charset="0"/>
              </a:rPr>
            </a:br>
            <a:r>
              <a:rPr lang="ru-RU" sz="1800" i="1" dirty="0" smtClean="0">
                <a:latin typeface="Arial Black" pitchFamily="34" charset="0"/>
              </a:rPr>
              <a:t>2. Распространение знаний о культурно-историческом и индустриальном  наследии региона среди молодёжной среды.</a:t>
            </a:r>
            <a:br>
              <a:rPr lang="ru-RU" sz="1800" i="1" dirty="0" smtClean="0">
                <a:latin typeface="Arial Black" pitchFamily="34" charset="0"/>
              </a:rPr>
            </a:br>
            <a:r>
              <a:rPr lang="ru-RU" sz="1800" i="1" dirty="0" smtClean="0">
                <a:latin typeface="Arial Black" pitchFamily="34" charset="0"/>
              </a:rPr>
              <a:t/>
            </a:r>
            <a:br>
              <a:rPr lang="ru-RU" sz="1800" i="1" dirty="0" smtClean="0">
                <a:latin typeface="Arial Black" pitchFamily="34" charset="0"/>
              </a:rPr>
            </a:br>
            <a:r>
              <a:rPr lang="ru-RU" sz="1800" i="1" dirty="0" smtClean="0">
                <a:latin typeface="Arial Black" pitchFamily="34" charset="0"/>
              </a:rPr>
              <a:t>3. Популяризация знаний  о наследии УрФО средствами массовых коммуникаций, издательской деятельностью. </a:t>
            </a:r>
            <a:br>
              <a:rPr lang="ru-RU" sz="1800" i="1" dirty="0" smtClean="0">
                <a:latin typeface="Arial Black" pitchFamily="34" charset="0"/>
              </a:rPr>
            </a:br>
            <a:r>
              <a:rPr lang="ru-RU" sz="1800" i="1" dirty="0" smtClean="0">
                <a:latin typeface="Arial Black" pitchFamily="34" charset="0"/>
              </a:rPr>
              <a:t/>
            </a:r>
            <a:br>
              <a:rPr lang="ru-RU" sz="1800" i="1" dirty="0" smtClean="0">
                <a:latin typeface="Arial Black" pitchFamily="34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Arial Black" pitchFamily="34" charset="0"/>
              </a:rPr>
              <a:t>Период  реализации </a:t>
            </a:r>
            <a:r>
              <a:rPr lang="ru-RU" sz="2400" b="1" dirty="0" smtClean="0">
                <a:latin typeface="Arial Black" pitchFamily="34" charset="0"/>
              </a:rPr>
              <a:t>– </a:t>
            </a:r>
            <a:r>
              <a:rPr lang="ru-RU" sz="1800" b="1" i="1" dirty="0" smtClean="0">
                <a:latin typeface="Arial Black" pitchFamily="34" charset="0"/>
              </a:rPr>
              <a:t>1995 – 2014 гг. </a:t>
            </a:r>
            <a:br>
              <a:rPr lang="ru-RU" sz="1800" b="1" i="1" dirty="0" smtClean="0">
                <a:latin typeface="Arial Black" pitchFamily="34" charset="0"/>
              </a:rPr>
            </a:br>
            <a:r>
              <a:rPr lang="ru-RU" sz="1800" b="1" i="1" dirty="0" smtClean="0">
                <a:latin typeface="Arial Black" pitchFamily="34" charset="0"/>
              </a:rPr>
              <a:t/>
            </a:r>
            <a:br>
              <a:rPr lang="ru-RU" sz="1800" b="1" i="1" dirty="0" smtClean="0">
                <a:latin typeface="Arial Black" pitchFamily="34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Arial Black" pitchFamily="34" charset="0"/>
              </a:rPr>
              <a:t>Перспективы региональных экспедиций </a:t>
            </a:r>
            <a:r>
              <a:rPr lang="ru-RU" sz="2400" b="1" dirty="0" smtClean="0">
                <a:latin typeface="Arial Black" pitchFamily="34" charset="0"/>
              </a:rPr>
              <a:t>– </a:t>
            </a:r>
            <a:br>
              <a:rPr lang="ru-RU" sz="2400" b="1" dirty="0" smtClean="0">
                <a:latin typeface="Arial Black" pitchFamily="34" charset="0"/>
              </a:rPr>
            </a:br>
            <a:r>
              <a:rPr lang="ru-RU" sz="1800" b="1" i="1" dirty="0" smtClean="0">
                <a:latin typeface="Arial Black" pitchFamily="34" charset="0"/>
              </a:rPr>
              <a:t>Север Свердловской области, восток Тюменской области, юг Челябинской области,  Ханты-Мансийский и Ямало-Ненецкие автономные округа (2015 – 2030гг.)</a:t>
            </a:r>
            <a:r>
              <a:rPr lang="ru-RU" sz="1800" i="1" dirty="0" smtClean="0">
                <a:latin typeface="Arial Black" pitchFamily="34" charset="0"/>
              </a:rPr>
              <a:t/>
            </a:r>
            <a:br>
              <a:rPr lang="ru-RU" sz="1800" i="1" dirty="0" smtClean="0">
                <a:latin typeface="Arial Black" pitchFamily="34" charset="0"/>
              </a:rPr>
            </a:br>
            <a:r>
              <a:rPr lang="ru-RU" sz="1800" i="1" dirty="0" smtClean="0">
                <a:latin typeface="Arial Black" pitchFamily="34" charset="0"/>
              </a:rPr>
              <a:t/>
            </a:r>
            <a:br>
              <a:rPr lang="ru-RU" sz="1800" i="1" dirty="0" smtClean="0">
                <a:latin typeface="Arial Black" pitchFamily="34" charset="0"/>
              </a:rPr>
            </a:br>
            <a:r>
              <a:rPr lang="ru-RU" sz="2400" dirty="0" smtClean="0">
                <a:latin typeface="Arial Black" pitchFamily="34" charset="0"/>
              </a:rPr>
              <a:t/>
            </a:r>
            <a:br>
              <a:rPr lang="ru-RU" sz="2400" dirty="0" smtClean="0">
                <a:latin typeface="Arial Black" pitchFamily="34" charset="0"/>
              </a:rPr>
            </a:br>
            <a:r>
              <a:rPr lang="ru-RU" sz="2400" dirty="0" smtClean="0">
                <a:latin typeface="Arial Black" pitchFamily="34" charset="0"/>
              </a:rPr>
              <a:t/>
            </a:r>
            <a:br>
              <a:rPr lang="ru-RU" sz="2400" dirty="0" smtClean="0">
                <a:latin typeface="Arial Black" pitchFamily="34" charset="0"/>
              </a:rPr>
            </a:br>
            <a:r>
              <a:rPr lang="ru-RU" sz="2400" dirty="0" smtClean="0">
                <a:latin typeface="Arial Black" pitchFamily="34" charset="0"/>
              </a:rPr>
              <a:t> </a:t>
            </a:r>
            <a:endParaRPr lang="en-US" sz="24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243408"/>
            <a:ext cx="9144000" cy="3960440"/>
          </a:xfrm>
        </p:spPr>
        <p:txBody>
          <a:bodyPr/>
          <a:lstStyle/>
          <a:p>
            <a:pPr algn="ctr"/>
            <a:r>
              <a:rPr lang="ru-RU" sz="4400" dirty="0" smtClean="0">
                <a:latin typeface="Arial Black" pitchFamily="34" charset="0"/>
              </a:rPr>
              <a:t>ДО</a:t>
            </a:r>
            <a:br>
              <a:rPr lang="ru-RU" sz="4400" dirty="0" smtClean="0">
                <a:latin typeface="Arial Black" pitchFamily="34" charset="0"/>
              </a:rPr>
            </a:br>
            <a:r>
              <a:rPr lang="ru-RU" sz="4400" dirty="0" smtClean="0">
                <a:latin typeface="Arial Black" pitchFamily="34" charset="0"/>
              </a:rPr>
              <a:t>НОВЫХ  ВСТРЕЧ</a:t>
            </a:r>
            <a:br>
              <a:rPr lang="ru-RU" sz="4400" dirty="0" smtClean="0">
                <a:latin typeface="Arial Black" pitchFamily="34" charset="0"/>
              </a:rPr>
            </a:br>
            <a:r>
              <a:rPr lang="ru-RU" sz="4400" dirty="0" smtClean="0">
                <a:latin typeface="Arial Black" pitchFamily="34" charset="0"/>
              </a:rPr>
              <a:t>НА</a:t>
            </a:r>
            <a:br>
              <a:rPr lang="ru-RU" sz="4400" dirty="0" smtClean="0">
                <a:latin typeface="Arial Black" pitchFamily="34" charset="0"/>
              </a:rPr>
            </a:br>
            <a:r>
              <a:rPr lang="ru-RU" sz="4400" dirty="0" smtClean="0">
                <a:latin typeface="Arial Black" pitchFamily="34" charset="0"/>
              </a:rPr>
              <a:t>КУРГАНСКОЙ    ЗЕМЛЕ!</a:t>
            </a:r>
            <a:endParaRPr lang="en-US" sz="4400" dirty="0">
              <a:latin typeface="Arial Black" pitchFamily="34" charset="0"/>
            </a:endParaRPr>
          </a:p>
        </p:txBody>
      </p:sp>
      <p:pic>
        <p:nvPicPr>
          <p:cNvPr id="19458" name="Picture 2" descr="&amp;Rcy;&amp;iecy;&amp;kcy;&amp;acy; &amp;Mcy;&amp;icy;&amp;acy;&amp;scy;&amp;scy; &quot; &amp;Scy;&amp;vcy;&amp;yacy;&amp;tcy;&amp;ocy;&amp;jcy; &amp;icy;&amp;scy;&amp;tcy;&amp;ocy;&amp;chcy;&amp;ncy;&amp;icy;&amp;k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284984"/>
            <a:ext cx="8856984" cy="3312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14" name="Picture 46" descr="&amp;Zcy;&amp;ncy;&amp;acy;&amp;mcy;&amp;iecy;&amp;ncy;&amp;icy;&amp;tcy;&amp;ocy;&amp;scy;&amp;tcy;&amp;icy; :: &amp;Icy;&amp;vcy;&amp;acy;&amp;ncy; &amp;Dcy;&amp;mcy;&amp;icy;&amp;tcy;&amp;rcy;&amp;icy;&amp;iecy;&amp;vcy;&amp;icy;&amp;chcy; &amp;SHcy;&amp;Acy;&amp;Dcy;&amp;Rcy; /&amp;Icy;&amp;Vcy;&amp;Acy;&amp;Ncy;&amp;Ocy;&amp;Vcy; :: &amp;Bcy;&amp;icy;&amp;ocy;&amp;gcy;&amp;rcy;&amp;acy;&amp;fcy;&amp;icy;&amp;y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5589240"/>
            <a:ext cx="1830774" cy="1316375"/>
          </a:xfrm>
          <a:prstGeom prst="rect">
            <a:avLst/>
          </a:prstGeom>
          <a:noFill/>
        </p:spPr>
      </p:pic>
      <p:pic>
        <p:nvPicPr>
          <p:cNvPr id="32782" name="Picture 14" descr="&amp;icy;&amp;scy;&amp;pcy;&amp;ocy;&amp;lcy;&amp;softcy;&amp;zcy;&amp;ocy;&amp;vcy;&amp;acy;&amp;ncy;&amp;icy;&amp;iecy; &amp;rcy;&amp;ocy;&amp;scy;&amp;scy;&amp;icy;&amp;jcy;&amp;scy;&amp;kcy;&amp;ocy;&amp;gcy;&amp;ocy; &amp;fcy;&amp;lcy;&amp;acy;&amp;gcy;&amp;acy; &amp;Fcy;&amp;lcy;&amp;acy;&amp;gcy;&amp;icy; &amp;icy; &amp;gcy;&amp;iecy;&amp;rcy;&amp;bcy;&amp;y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636913"/>
            <a:ext cx="2634644" cy="1492964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4290"/>
            <a:ext cx="9144000" cy="785818"/>
          </a:xfrm>
        </p:spPr>
        <p:txBody>
          <a:bodyPr/>
          <a:lstStyle/>
          <a:p>
            <a:r>
              <a:rPr lang="ru-RU" sz="4400" dirty="0" smtClean="0">
                <a:solidFill>
                  <a:srgbClr val="FFFF00"/>
                </a:solidFill>
                <a:latin typeface="Arial Black" pitchFamily="34" charset="0"/>
              </a:rPr>
              <a:t>И С Е Т Ь   - великая  река</a:t>
            </a:r>
            <a:endParaRPr lang="en-US" sz="4400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32770" name="Picture 2" descr="&amp;Gcy;&amp;ocy;&amp;rcy;&amp;ocy;&amp;dcy;&amp;scy;&amp;kcy;&amp;icy;&amp;iecy; &amp;acy;&amp;gcy;&amp;lcy;&amp;ocy;&amp;mcy;&amp;iecy;&amp;rcy;&amp;acy;&amp;tscy;&amp;icy;&amp;icy; &amp;Rcy;&amp;ocy;&amp;scy;&amp;scy;&amp;icy;&amp;icy; - Page 10 - SkyscraperCi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24744"/>
            <a:ext cx="1773387" cy="1368152"/>
          </a:xfrm>
          <a:prstGeom prst="rect">
            <a:avLst/>
          </a:prstGeom>
          <a:noFill/>
        </p:spPr>
      </p:pic>
      <p:pic>
        <p:nvPicPr>
          <p:cNvPr id="32772" name="Picture 4" descr="http://vip74.ru/images/photos/medium/article10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1139146"/>
            <a:ext cx="1763688" cy="1410950"/>
          </a:xfrm>
          <a:prstGeom prst="rect">
            <a:avLst/>
          </a:prstGeom>
          <a:noFill/>
        </p:spPr>
      </p:pic>
      <p:pic>
        <p:nvPicPr>
          <p:cNvPr id="32774" name="Picture 6" descr="&amp;Acy;.&amp;Scy;&amp;kcy;&amp;ocy;&amp;rcy;&amp;ocy;&amp;bcy;&amp;ocy;&amp;gcy;&amp;acy;&amp;tcy;&amp;ocy;&amp;vcy; - &amp;Fcy;&amp;ocy;&amp;tcy;&amp;ocy;&amp;gcy;&amp;rcy;&amp;acy;&amp;fcy;&amp;icy;&amp;icy; &amp;IEcy;&amp;kcy;&amp;acy;&amp;tcy;&amp;iecy;&amp;rcy;&amp;icy;&amp;ncy;&amp;bcy;&amp;ucy;&amp;rcy;&amp;gcy;&amp;acy; &amp;scy; &amp;vcy;&amp;ycy;&amp;scy;&amp;ocy;&amp;tcy;&amp;ycy; (2012) &amp;CHcy;&amp;acy;&amp;scy;&amp;tcy;&amp;softcy;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7704" y="1124744"/>
            <a:ext cx="2088232" cy="1394296"/>
          </a:xfrm>
          <a:prstGeom prst="rect">
            <a:avLst/>
          </a:prstGeom>
          <a:noFill/>
        </p:spPr>
      </p:pic>
      <p:pic>
        <p:nvPicPr>
          <p:cNvPr id="32776" name="Picture 8" descr="&amp;Mcy;&amp;iecy;&amp;dcy;&amp;vcy;&amp;iecy;&amp;dcy;&amp;iecy;&amp;vcy; &amp;zcy;&amp;acy;&amp;jcy;&amp;mcy;&amp;iecy;&amp;tcy;&amp;scy;&amp;yacy; &amp;pcy;&amp;iecy;&amp;rcy;&amp;iecy;&amp;scy;&amp;iecy;&amp;lcy;&amp;iecy;&amp;ncy;&amp;icy;&amp;iecy;&amp;mcy; &amp;ncy;&amp;acy;&amp;rcy;&amp;ocy;&amp;dcy;&amp;ocy;&amp;vcy;. - &amp;Mcy;&amp;iecy;&amp;dcy;&amp;vcy;&amp;iecy;&amp;dcy;&amp;iecy;&amp;vcy;, &amp;vcy;&amp;lcy;&amp;acy;&amp;scy;&amp;tcy;&amp;softcy; -…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64088" y="1147186"/>
            <a:ext cx="2059638" cy="141771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851920" y="1124744"/>
            <a:ext cx="21955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3 млн.</a:t>
            </a:r>
          </a:p>
          <a:p>
            <a:r>
              <a:rPr lang="ru-RU" sz="4000" b="1" dirty="0" smtClean="0">
                <a:solidFill>
                  <a:srgbClr val="FF0000"/>
                </a:solidFill>
              </a:rPr>
              <a:t> чел.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32778" name="Picture 10" descr="&amp;zcy;&amp;acy;&amp;kcy;&amp;acy;&amp;zcy;&amp;acy;&amp;tcy;&amp;softcy; &amp;kcy;&amp;ocy;&amp;pcy;&amp;icy;&amp;yucy;. &amp;Pcy;&amp;ocy;&amp;rcy;&amp;tcy;&amp;rcy;&amp;iecy;&amp;tcy; &amp;Scy;&amp;iecy;&amp;mcy;&amp;softcy;&amp;icy; &amp;icy;&amp;mcy;&amp;pcy;&amp;iecy;&amp;rcy;&amp;acy;&amp;tcy;&amp;ocy;&amp;rcy;&amp;acy; &amp;Ncy;&amp;icy;&amp;kcy;&amp;ocy;&amp;lcy;&amp;acy;&amp;yacy; II. &amp;Kcy;&amp;acy;&amp;rcy;&amp;tcy;&amp;icy;&amp;ncy;&amp;ycy; &amp;khcy;&amp;ucy;&amp;dcy;&amp;ocy;&amp;zhcy;&amp;ncy;&amp;icy;&amp;kcy;&amp;acy;. &amp;Gcy;&amp;acy;&amp;jcy;&amp;dcy;&amp;ucy;&amp;kcy; &amp;Icy;&amp;rcy;&amp;icy;&amp;ncy;&amp;acy; &amp;Vcy;&amp;lcy;&amp;acy;&amp;dcy;&amp;icy;&amp;mcy;&amp;icy;&amp;rcy;&amp;ocy;&amp;vcy;&amp;ncy;&amp;acy;. &amp;KHcy;&amp;ucy;&amp;dcy;&amp;ocy;&amp;zhcy;&amp;ncy;&amp;icy;&amp;kcy;&amp;icy;. &amp;Kcy;&amp;acy;&amp;rcy;&amp;tcy;&amp;icy;&amp;ncy;&amp;ycy;, &amp;kcy;&amp;acy;&amp;rcy;&amp;tcy;&amp;icy;&amp;ncy;&amp;ncy;&amp;acy;&amp;yacy;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2636913"/>
            <a:ext cx="1803778" cy="1512168"/>
          </a:xfrm>
          <a:prstGeom prst="rect">
            <a:avLst/>
          </a:prstGeom>
          <a:noFill/>
        </p:spPr>
      </p:pic>
      <p:pic>
        <p:nvPicPr>
          <p:cNvPr id="32780" name="Picture 12" descr="&amp;IEcy;&amp;dcy;&amp;iecy;&amp;mcy;? &amp;Acy;&amp;kcy;&amp;tcy;&amp;icy;&amp;vcy; &amp;pcy;&amp;rcy;&amp;acy;&amp;vcy;&amp;ocy;&amp;scy;&amp;lcy;&amp;acy;&amp;vcy;&amp;ncy;&amp;ocy;&amp;jcy; &amp;mcy;&amp;ocy;&amp;lcy;&amp;ocy;&amp;dcy;&amp;iecy;&amp;zhcy;&amp;icy; &amp;Mcy;&amp;icy;&amp;acy;&amp;scy;&amp;scy;&amp;acy; &quot;&amp;Tcy;&amp;vcy;&amp;iecy;&amp;rcy;&amp;dcy;&amp;ycy;&amp;jcy; &amp;zcy;&amp;ncy;&amp;acy;&amp;kcy;&amp;hardcy;&quot;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95736" y="2636912"/>
            <a:ext cx="1970584" cy="1477938"/>
          </a:xfrm>
          <a:prstGeom prst="rect">
            <a:avLst/>
          </a:prstGeom>
          <a:noFill/>
        </p:spPr>
      </p:pic>
      <p:pic>
        <p:nvPicPr>
          <p:cNvPr id="32786" name="Picture 18" descr="&amp;Dcy;&amp;ncy;&amp;iecy;&amp;vcy;&amp;ncy;&amp;icy;&amp;kcy; &amp;Scy;&amp;vcy;&amp;iecy;&amp;tcy;&amp;ocy;&amp;chcy;&amp;kcy;&amp;icy; &amp;Mcy;&amp;ocy;&amp;rcy;&amp;ocy;&amp;zcy;&amp;ocy;&amp;vcy;&amp;ocy;&amp;jcy; :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16216" y="2636913"/>
            <a:ext cx="2411760" cy="1480972"/>
          </a:xfrm>
          <a:prstGeom prst="rect">
            <a:avLst/>
          </a:prstGeom>
          <a:noFill/>
        </p:spPr>
      </p:pic>
      <p:pic>
        <p:nvPicPr>
          <p:cNvPr id="32788" name="Picture 20" descr="Breaking News, Analysis &amp; Opinion Liberal Progressive News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1" y="4221088"/>
            <a:ext cx="1898119" cy="1296144"/>
          </a:xfrm>
          <a:prstGeom prst="rect">
            <a:avLst/>
          </a:prstGeom>
          <a:noFill/>
        </p:spPr>
      </p:pic>
      <p:pic>
        <p:nvPicPr>
          <p:cNvPr id="32790" name="Picture 22" descr="&quot;&amp;Mcy;&amp;iecy;&amp;chcy;&amp;iecy;&amp;lcy;&quot; &amp;pcy;&amp;ocy;&amp;lcy;&amp;ucy;&amp;chcy;&amp;icy;&amp;lcy; &amp;kcy;&amp;rcy;&amp;iecy;&amp;dcy;&amp;icy;&amp;tcy; &amp;vcy; 130 &amp;mcy;&amp;lcy;&amp;ncy;. &amp;dcy;&amp;ocy;&amp;lcy;&amp;lcy;&amp;acy;&amp;rcy;&amp;ocy;&amp;vcy; - &amp;Ncy;&amp;ocy;&amp;vcy;&amp;ocy;&amp;scy;&amp;tcy;&amp;icy; &amp;pcy;&amp;rcy;&amp;ocy;&amp;mcy;&amp;ycy;&amp;shcy;&amp;lcy;&amp;iecy;&amp;ncy;&amp;ncy;&amp;ocy;&amp;scy;&amp;tcy;&amp;icy;. - &amp;Mcy;&amp;iecy;&amp;zhcy;&amp;dcy;&amp;ucy;&amp;ncy;&amp;acy;&amp;rcy;&amp;ocy;&amp;dcy;&amp;ncy;&amp;ycy;&amp;jcy; &amp;pcy;&amp;rcy;&amp;ocy;&amp;mcy;&amp;ycy;&amp;shcy;&amp;lcy;&amp;iecy;&amp;ncy;&amp;ncy;&amp;ycy;&amp;jcy; &amp;pcy;&amp;ocy;&amp;rcy;&amp;tcy;&amp;acy;&amp;lcy;: &amp;ncy;&amp;ocy;&amp;vcy;&amp;ocy;&amp;scy;&amp;tcy;&amp;icy; &amp;pcy;&amp;rcy;&amp;ocy;&amp;mcy;&amp;ycy;&amp;shcy;&amp;lcy;&amp;iecy;&amp;ncy;&amp;ncy;&amp;ocy;&amp;scy;&amp;tcy;&amp;icy;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164288" y="4221088"/>
            <a:ext cx="1979712" cy="1317746"/>
          </a:xfrm>
          <a:prstGeom prst="rect">
            <a:avLst/>
          </a:prstGeom>
          <a:noFill/>
        </p:spPr>
      </p:pic>
      <p:sp>
        <p:nvSpPr>
          <p:cNvPr id="32792" name="AutoShape 24" descr="&amp;Acy;&amp;dcy;&amp;mcy;&amp;icy;&amp;ncy;&amp;icy;&amp;scy;&amp;tcy;&amp;rcy;&amp;acy;&amp;tscy;&amp;icy;&amp;yacy; &amp;gcy;&amp;ocy;&amp;rcy;&amp;ocy;&amp;dcy;&amp;acy; &amp;IEcy;&amp;kcy;&amp;acy;&amp;tcy;&amp;iecy;&amp;rcy;&amp;icy;&amp;ncy;&amp;bcy;&amp;ucy;&amp;rcy;&amp;gcy;&amp;acy; - &amp;Ocy;&amp;fcy;&amp;icy;&amp;tscy;&amp;icy;&amp;acy;&amp;lcy;&amp;softcy;&amp;ncy;&amp;ycy;&amp;jcy; &amp;pcy;&amp;ocy;&amp;rcy;&amp;tcy;&amp;acy;&amp;lcy; &amp;IEcy;&amp;kcy;&amp;acy;&amp;tcy;&amp;iecy;&amp;rcy;&amp;icy;&amp;ncy;&amp;bcy;&amp;ucy;&amp;rcy;&amp;gcy;&amp;a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94" name="AutoShape 26" descr="&amp;Acy;&amp;dcy;&amp;mcy;&amp;icy;&amp;ncy;&amp;icy;&amp;scy;&amp;tcy;&amp;rcy;&amp;acy;&amp;tscy;&amp;icy;&amp;yacy; &amp;gcy;&amp;ocy;&amp;rcy;&amp;ocy;&amp;dcy;&amp;acy; &amp;IEcy;&amp;kcy;&amp;acy;&amp;tcy;&amp;iecy;&amp;rcy;&amp;icy;&amp;ncy;&amp;bcy;&amp;ucy;&amp;rcy;&amp;gcy;&amp;acy; - &amp;Ocy;&amp;fcy;&amp;icy;&amp;tscy;&amp;icy;&amp;acy;&amp;lcy;&amp;softcy;&amp;ncy;&amp;ycy;&amp;jcy; &amp;pcy;&amp;ocy;&amp;rcy;&amp;tcy;&amp;acy;&amp;lcy; &amp;IEcy;&amp;kcy;&amp;acy;&amp;tcy;&amp;iecy;&amp;rcy;&amp;icy;&amp;ncy;&amp;bcy;&amp;ucy;&amp;rcy;&amp;gcy;&amp;a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96" name="AutoShape 28" descr="http://&amp;iecy;&amp;kcy;&amp;acy;&amp;tcy;&amp;iecy;&amp;rcy;&amp;icy;&amp;ncy;&amp;bcy;&amp;ucy;&amp;rcy;&amp;gcy;.&amp;rcy;&amp;fcy;/UserFiles/Storage/ContentPhoto/0/1/9/10943_origin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98" name="Picture 30" descr="&amp;Rcy;&amp;Ucy;&amp;Scy;&amp;Acy;&amp;Lcy; &amp;icy;&amp;ncy;&amp;vcy;&amp;iecy;&amp;scy;&amp;tcy;&amp;icy;&amp;rcy;&amp;ocy;&amp;vcy;&amp;acy;&amp;lcy; &amp;Bcy;&amp;ocy;&amp;gcy;&amp;ocy;&amp;scy;&amp;lcy;&amp;ocy;&amp;vcy;&amp;scy;&amp;kcy;&amp;icy;&amp;jcy; &amp;acy;&amp;lcy;&amp;yucy;&amp;mcy;&amp;icy;&amp;ncy;&amp;icy;&amp;iecy;&amp;vcy;&amp;ycy;&amp;jcy; &amp;zcy;&amp;acy;&amp;vcy;&amp;ocy;&amp;dcy; 400 &amp;mcy;&amp;lcy;&amp;ncy; &amp;rcy;&amp;ucy;&amp;bcy;&amp;lcy;&amp;iecy;&amp;jcy;. &amp;IEcy;&amp;kcy;&amp;acy;&amp;tcy;&amp;iecy;&amp;rcy;&amp;icy;&amp;ncy;&amp;bcy;&amp;ucy;&amp;rcy;&amp;gcy; - &amp;Dcy;&amp;iecy;&amp;lcy;&amp;ocy;&amp;vcy;&amp;ocy;&amp;jcy; &amp;kcy;&amp;vcy;&amp;acy;&amp;rcy;&amp;tcy;&amp;acy;&amp;lcy;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148064" y="4221088"/>
            <a:ext cx="2024406" cy="1329461"/>
          </a:xfrm>
          <a:prstGeom prst="rect">
            <a:avLst/>
          </a:prstGeom>
          <a:noFill/>
        </p:spPr>
      </p:pic>
      <p:pic>
        <p:nvPicPr>
          <p:cNvPr id="32800" name="Picture 32" descr="IMG_519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35696" y="4221088"/>
            <a:ext cx="1944216" cy="1293965"/>
          </a:xfrm>
          <a:prstGeom prst="rect">
            <a:avLst/>
          </a:prstGeom>
          <a:noFill/>
        </p:spPr>
      </p:pic>
      <p:pic>
        <p:nvPicPr>
          <p:cNvPr id="32802" name="Picture 34" descr="http://pravdaurfo.ru/sites/default/files/79394_full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779912" y="4221088"/>
            <a:ext cx="1728191" cy="1296144"/>
          </a:xfrm>
          <a:prstGeom prst="rect">
            <a:avLst/>
          </a:prstGeom>
          <a:noFill/>
        </p:spPr>
      </p:pic>
      <p:pic>
        <p:nvPicPr>
          <p:cNvPr id="32804" name="Picture 36" descr="&amp;Dcy;&amp;acy;&amp;lcy;&amp;mcy;&amp;acy;&amp;tcy;&amp;ocy;&amp;vcy;&amp;scy;&amp;kcy;&amp;icy;&amp;jcy; &amp;Ucy;&amp;scy;&amp;pcy;&amp;iecy;&amp;ncy;&amp;scy;&amp;kcy;&amp;icy;&amp;jcy; &amp;mcy;&amp;ocy;&amp;ncy;&amp;acy;&amp;scy;&amp;tcy;&amp;ycy;&amp;rcy;&amp;softcy;, 1. &amp;Fcy;&amp;ocy;&amp;tcy;&amp;ocy;&amp;gcy;&amp;rcy;&amp;acy;&amp;fcy;&amp;icy;&amp;icy; &amp;Dcy;&amp;acy;&amp;lcy;&amp;mcy;&amp;acy;&amp;tcy;&amp;ocy;&amp;vcy;&amp;scy;&amp;kcy;&amp;icy;&amp;jcy; &amp;Ucy;&amp;scy;&amp;pcy;&amp;iecy;&amp;ncy;&amp;scy;&amp;kcy;&amp;icy;&amp;jcy; &amp;mcy;&amp;ocy;&amp;ncy;&amp;acy;&amp;scy;&amp;tcy;&amp;ycy;&amp;rcy;&amp;softcy; &amp;vcy; &amp;Dcy;&amp;acy;&amp;lcy;&amp;mcy;&amp;acy;&amp;tcy;&amp;ocy;&amp;vcy;&amp;ocy; (&amp;Dcy;&amp;acy;&amp;lcy;&amp;mcy;&amp;acy;&amp;tcy;&amp;ocy;&amp;vcy;&amp;ocy;). &amp;Rcy;&amp;ocy;&amp;scy;&amp;scy;&amp;icy;&amp;yacy;, &amp;Kcy;&amp;ucy;&amp;rcy;&amp;gcy;&amp;acy;&amp;ncy;&amp;scy;&amp;kcy;&amp;acy;&amp;yacy;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5606480"/>
            <a:ext cx="2047941" cy="1251520"/>
          </a:xfrm>
          <a:prstGeom prst="rect">
            <a:avLst/>
          </a:prstGeom>
          <a:noFill/>
        </p:spPr>
      </p:pic>
      <p:pic>
        <p:nvPicPr>
          <p:cNvPr id="32808" name="Picture 40" descr="&amp;CHcy;&amp;tcy;&amp;iecy;&amp;ncy;&amp;icy;&amp;iecy;-2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580112" y="5559706"/>
            <a:ext cx="1728192" cy="1298294"/>
          </a:xfrm>
          <a:prstGeom prst="rect">
            <a:avLst/>
          </a:prstGeom>
          <a:noFill/>
        </p:spPr>
      </p:pic>
      <p:pic>
        <p:nvPicPr>
          <p:cNvPr id="32810" name="Picture 42" descr="&amp;Mcy;&amp;icy;&amp;ncy;&amp;iecy;&amp;rcy;&amp;acy;&amp;lcy;&amp;ocy;&amp;gcy;&amp;icy;&amp;chcy;&amp;iecy;&amp;scy;&amp;kcy;&amp;icy;&amp;jcy; &amp;Icy;&amp;lcy;&amp;softcy;&amp;mcy;&amp;iecy;&amp;ncy;&amp;scy;&amp;kcy;&amp;icy;&amp;jcy; &amp;zcy;&amp;acy;&amp;pcy;&amp;ocy;&amp;vcy;&amp;iecy;&amp;dcy;&amp;ncy;&amp;icy;&amp;kcy; - &amp;Fcy;&amp;ocy;&amp;tcy;&amp;ocy; 5041/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051720" y="5584746"/>
            <a:ext cx="1728191" cy="1273254"/>
          </a:xfrm>
          <a:prstGeom prst="rect">
            <a:avLst/>
          </a:prstGeom>
          <a:noFill/>
        </p:spPr>
      </p:pic>
      <p:pic>
        <p:nvPicPr>
          <p:cNvPr id="32812" name="Picture 44" descr="&amp;Rcy;&amp;acy;&amp;scy;&amp;scy;&amp;kcy;&amp;acy;&amp;zcy;&amp;ycy; - &amp;Scy;&amp;lcy;&amp;acy;&amp;vcy;&amp;yacy;&amp;ncy;&amp;scy;&amp;kcy;&amp;acy;&amp;yacy; &amp;kcy;&amp;ucy;&amp;lcy;&amp;softcy;&amp;tcy;&amp;ucy;&amp;rcy;&amp;acy;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452320" y="5572322"/>
            <a:ext cx="1691680" cy="12856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6" name="Picture 12" descr="&amp;Zcy;&amp;acy;&amp;pcy;&amp;icy;&amp;scy;&amp;kcy;&amp;icy; &amp;Scy;&amp;ocy;&amp;vcy;&amp;ycy; - &amp;Mcy;&amp;ocy;&amp;scy;&amp;tcy;&amp;ycy; &amp;IEcy;&amp;kcy;&amp;acy;&amp;tcy;&amp;iecy;&amp;rcy;&amp;icy;&amp;ncy;&amp;bcy;&amp;ucy;&amp;rcy;&amp;gcy;&amp;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6000" y="4941168"/>
            <a:ext cx="2218000" cy="1665206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71400"/>
            <a:ext cx="9144000" cy="1944216"/>
          </a:xfrm>
        </p:spPr>
        <p:txBody>
          <a:bodyPr/>
          <a:lstStyle/>
          <a:p>
            <a:r>
              <a:rPr lang="ru-RU" sz="4400" dirty="0" smtClean="0">
                <a:solidFill>
                  <a:srgbClr val="FFFF00"/>
                </a:solidFill>
                <a:latin typeface="Arial Black" pitchFamily="34" charset="0"/>
              </a:rPr>
              <a:t>ШАГ 1 </a:t>
            </a:r>
            <a:r>
              <a:rPr lang="ru-RU" sz="4400" dirty="0" smtClean="0">
                <a:latin typeface="Arial Black" pitchFamily="34" charset="0"/>
              </a:rPr>
              <a:t>– </a:t>
            </a:r>
            <a:r>
              <a:rPr lang="ru-RU" sz="2800" dirty="0" smtClean="0">
                <a:latin typeface="Arial Black" pitchFamily="34" charset="0"/>
              </a:rPr>
              <a:t>определение ключевых маршрутов и объектов</a:t>
            </a:r>
            <a:endParaRPr lang="en-US" sz="2800" dirty="0">
              <a:latin typeface="Arial Black" pitchFamily="34" charset="0"/>
            </a:endParaRPr>
          </a:p>
        </p:txBody>
      </p:sp>
      <p:pic>
        <p:nvPicPr>
          <p:cNvPr id="31748" name="Picture 4" descr="http://kurgan.rgo.ru/files/2012/08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556792"/>
            <a:ext cx="3026227" cy="201622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573016"/>
            <a:ext cx="3549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FF00"/>
                </a:solidFill>
              </a:rPr>
              <a:t>1997</a:t>
            </a:r>
            <a:r>
              <a:rPr lang="ru-RU" sz="1400" dirty="0" smtClean="0">
                <a:solidFill>
                  <a:schemeClr val="bg1"/>
                </a:solidFill>
              </a:rPr>
              <a:t>, 2000 , 2006, 2010гг.</a:t>
            </a:r>
            <a:r>
              <a:rPr lang="ru-RU" sz="1400" b="1" dirty="0" smtClean="0">
                <a:solidFill>
                  <a:schemeClr val="bg1"/>
                </a:solidFill>
              </a:rPr>
              <a:t> </a:t>
            </a:r>
            <a:r>
              <a:rPr lang="ru-RU" sz="1400" b="1" i="1" dirty="0" smtClean="0">
                <a:solidFill>
                  <a:srgbClr val="FFFF00"/>
                </a:solidFill>
              </a:rPr>
              <a:t>с.Зырянка</a:t>
            </a:r>
            <a:endParaRPr lang="ru-RU" sz="1400" b="1" i="1" dirty="0">
              <a:solidFill>
                <a:srgbClr val="FFFF00"/>
              </a:solidFill>
            </a:endParaRPr>
          </a:p>
        </p:txBody>
      </p:sp>
      <p:pic>
        <p:nvPicPr>
          <p:cNvPr id="6" name="Picture 36" descr="&amp;Dcy;&amp;acy;&amp;lcy;&amp;mcy;&amp;acy;&amp;tcy;&amp;ocy;&amp;vcy;&amp;scy;&amp;kcy;&amp;icy;&amp;jcy; &amp;Ucy;&amp;scy;&amp;pcy;&amp;iecy;&amp;ncy;&amp;scy;&amp;kcy;&amp;icy;&amp;jcy; &amp;mcy;&amp;ocy;&amp;ncy;&amp;acy;&amp;scy;&amp;tcy;&amp;ycy;&amp;rcy;&amp;softcy;, 1. &amp;Fcy;&amp;ocy;&amp;tcy;&amp;ocy;&amp;gcy;&amp;rcy;&amp;acy;&amp;fcy;&amp;icy;&amp;icy; &amp;Dcy;&amp;acy;&amp;lcy;&amp;mcy;&amp;acy;&amp;tcy;&amp;ocy;&amp;vcy;&amp;scy;&amp;kcy;&amp;icy;&amp;jcy; &amp;Ucy;&amp;scy;&amp;pcy;&amp;iecy;&amp;ncy;&amp;scy;&amp;kcy;&amp;icy;&amp;jcy; &amp;mcy;&amp;ocy;&amp;ncy;&amp;acy;&amp;scy;&amp;tcy;&amp;ycy;&amp;rcy;&amp;softcy; &amp;vcy; &amp;Dcy;&amp;acy;&amp;lcy;&amp;mcy;&amp;acy;&amp;tcy;&amp;ocy;&amp;vcy;&amp;ocy; (&amp;Dcy;&amp;acy;&amp;lcy;&amp;mcy;&amp;acy;&amp;tcy;&amp;ocy;&amp;vcy;&amp;ocy;). &amp;Rcy;&amp;ocy;&amp;scy;&amp;scy;&amp;icy;&amp;yacy;, &amp;Kcy;&amp;ucy;&amp;rcy;&amp;gcy;&amp;acy;&amp;ncy;&amp;scy;&amp;kcy;&amp;acy;&amp;ya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4570" y="836712"/>
            <a:ext cx="2474455" cy="15121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444208" y="2420888"/>
            <a:ext cx="2752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FF00"/>
                </a:solidFill>
              </a:rPr>
              <a:t>1997, </a:t>
            </a:r>
            <a:r>
              <a:rPr lang="ru-RU" sz="1400" dirty="0" smtClean="0">
                <a:solidFill>
                  <a:schemeClr val="bg1"/>
                </a:solidFill>
              </a:rPr>
              <a:t>1999, 2001, 2008, 2013гг</a:t>
            </a:r>
            <a:r>
              <a:rPr lang="ru-RU" sz="1400" b="1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1400" b="1" i="1" dirty="0" smtClean="0">
                <a:solidFill>
                  <a:srgbClr val="FFFF00"/>
                </a:solidFill>
              </a:rPr>
              <a:t>г.Далматово</a:t>
            </a:r>
            <a:endParaRPr lang="ru-RU" sz="1400" b="1" i="1" dirty="0">
              <a:solidFill>
                <a:srgbClr val="FFFF00"/>
              </a:solidFill>
            </a:endParaRPr>
          </a:p>
        </p:txBody>
      </p:sp>
      <p:pic>
        <p:nvPicPr>
          <p:cNvPr id="31750" name="Picture 6" descr="http://kurgan.rgo.ru/files/2012/09/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1556792"/>
            <a:ext cx="2839244" cy="189282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63888" y="3501008"/>
            <a:ext cx="2610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FF00"/>
                </a:solidFill>
              </a:rPr>
              <a:t>2002,  </a:t>
            </a:r>
            <a:r>
              <a:rPr lang="ru-RU" sz="1400" dirty="0" smtClean="0">
                <a:solidFill>
                  <a:schemeClr val="bg1"/>
                </a:solidFill>
              </a:rPr>
              <a:t>2006, 20010, 2011гг</a:t>
            </a:r>
            <a:r>
              <a:rPr lang="ru-RU" sz="1400" b="1" dirty="0" smtClean="0">
                <a:solidFill>
                  <a:schemeClr val="bg1"/>
                </a:solidFill>
              </a:rPr>
              <a:t>. </a:t>
            </a:r>
            <a:r>
              <a:rPr lang="ru-RU" sz="1400" b="1" i="1" dirty="0" smtClean="0">
                <a:solidFill>
                  <a:srgbClr val="FFFF00"/>
                </a:solidFill>
              </a:rPr>
              <a:t>ПП.«Бажовские места»</a:t>
            </a:r>
            <a:endParaRPr lang="ru-RU" sz="1400" b="1" i="1" dirty="0">
              <a:solidFill>
                <a:srgbClr val="FFFF00"/>
              </a:solidFill>
            </a:endParaRPr>
          </a:p>
        </p:txBody>
      </p:sp>
      <p:pic>
        <p:nvPicPr>
          <p:cNvPr id="31752" name="Picture 8" descr="&amp;Mcy;&amp;acy;&amp;rcy;&amp;icy;&amp;ncy;&amp;acy; &amp;Vcy;&amp;ocy;&amp;lcy;&amp;kcy;&amp;ocy;&amp;vcy;&amp;acy;. &amp;Kcy;&amp;acy;&amp;scy;&amp;lcy;&amp;icy; - &amp;tcy;&amp;icy;&amp;khcy;&amp;icy;&amp;jcy; &amp;gcy;&amp;ocy;&amp;rcy;&amp;ocy;&amp;dcy; &amp;scy; &amp;gcy;&amp;rcy;&amp;ocy;&amp;mcy;&amp;kcy;&amp;icy;&amp;mcy; &amp;icy;&amp;mcy;&amp;iecy;&amp;ncy;&amp;iecy;&amp;mcy;. &amp;Pcy;&amp;ucy;&amp;tcy;&amp;iecy;&amp;shcy;&amp;iecy;&amp;scy;&amp;tcy;&amp;vcy;&amp;icy;&amp;yacy;. &amp;Pcy;&amp;ocy; &amp;gcy;&amp;ocy;&amp;rcy;&amp;ocy;&amp;dcy;&amp;acy;&amp;mcy;, &amp;pcy;&amp;ocy; &amp;vcy;&amp;iecy;&amp;scy;&amp;yacy;&amp;mcy;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4293096"/>
            <a:ext cx="2771800" cy="207885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851920" y="6453336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rgbClr val="FFFF00"/>
                </a:solidFill>
              </a:rPr>
              <a:t>2000, </a:t>
            </a:r>
            <a:r>
              <a:rPr lang="ru-RU" sz="1400" dirty="0" smtClean="0">
                <a:solidFill>
                  <a:schemeClr val="bg1"/>
                </a:solidFill>
              </a:rPr>
              <a:t>2004, 2008, 2011 </a:t>
            </a:r>
            <a:r>
              <a:rPr lang="ru-RU" sz="1400" b="1" i="1" dirty="0" smtClean="0">
                <a:solidFill>
                  <a:srgbClr val="FFFF00"/>
                </a:solidFill>
              </a:rPr>
              <a:t>г.Касли</a:t>
            </a:r>
            <a:endParaRPr lang="ru-RU" sz="1400" b="1" i="1" dirty="0">
              <a:solidFill>
                <a:srgbClr val="FFFF00"/>
              </a:solidFill>
            </a:endParaRPr>
          </a:p>
        </p:txBody>
      </p:sp>
      <p:pic>
        <p:nvPicPr>
          <p:cNvPr id="31754" name="Picture 10" descr="http://img-2008-04.photosight.ru/18/26409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2924944"/>
            <a:ext cx="2627784" cy="172819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308304" y="4869160"/>
            <a:ext cx="1360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FF00"/>
                </a:solidFill>
              </a:rPr>
              <a:t>1997 – </a:t>
            </a:r>
            <a:r>
              <a:rPr lang="ru-RU" sz="1400" dirty="0" smtClean="0">
                <a:solidFill>
                  <a:schemeClr val="bg1"/>
                </a:solidFill>
              </a:rPr>
              <a:t>2014</a:t>
            </a:r>
            <a:r>
              <a:rPr lang="ru-RU" sz="1400" b="1" dirty="0" smtClean="0">
                <a:solidFill>
                  <a:schemeClr val="bg1"/>
                </a:solidFill>
              </a:rPr>
              <a:t>гг.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04248" y="4653136"/>
            <a:ext cx="2339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FFFF00"/>
                </a:solidFill>
              </a:rPr>
              <a:t>г.Шадринск</a:t>
            </a:r>
            <a:endParaRPr lang="ru-RU" sz="1400" b="1" i="1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08304" y="6381328"/>
            <a:ext cx="1835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FFFF00"/>
                </a:solidFill>
              </a:rPr>
              <a:t>г.Екатеринбург </a:t>
            </a:r>
            <a:r>
              <a:rPr lang="ru-RU" sz="1400" b="1" dirty="0" smtClean="0">
                <a:solidFill>
                  <a:srgbClr val="FFFF00"/>
                </a:solidFill>
              </a:rPr>
              <a:t>2000 - </a:t>
            </a:r>
            <a:r>
              <a:rPr lang="ru-RU" sz="1400" dirty="0" smtClean="0">
                <a:solidFill>
                  <a:schemeClr val="bg1"/>
                </a:solidFill>
              </a:rPr>
              <a:t>2014</a:t>
            </a:r>
            <a:r>
              <a:rPr lang="ru-RU" sz="1400" b="1" dirty="0" smtClean="0">
                <a:solidFill>
                  <a:schemeClr val="bg1"/>
                </a:solidFill>
              </a:rPr>
              <a:t>гг.</a:t>
            </a:r>
            <a:endParaRPr lang="ru-RU" sz="1400" b="1" i="1" dirty="0">
              <a:solidFill>
                <a:srgbClr val="C00000"/>
              </a:solidFill>
            </a:endParaRPr>
          </a:p>
        </p:txBody>
      </p:sp>
      <p:pic>
        <p:nvPicPr>
          <p:cNvPr id="31746" name="Picture 2" descr="http://kurgan.rgo.ru/files/2013/07/IMG_063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4029067"/>
            <a:ext cx="3672408" cy="2448272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6525344"/>
            <a:ext cx="4139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FF00"/>
                </a:solidFill>
              </a:rPr>
              <a:t>1997, </a:t>
            </a:r>
            <a:r>
              <a:rPr lang="ru-RU" sz="1400" dirty="0" smtClean="0">
                <a:solidFill>
                  <a:schemeClr val="bg1"/>
                </a:solidFill>
              </a:rPr>
              <a:t>1998, 2000 – 2008, 2013гг.  </a:t>
            </a:r>
            <a:r>
              <a:rPr lang="ru-RU" sz="1400" b="1" dirty="0" smtClean="0">
                <a:solidFill>
                  <a:srgbClr val="FFFF00"/>
                </a:solidFill>
              </a:rPr>
              <a:t>о.</a:t>
            </a:r>
            <a:r>
              <a:rPr lang="ru-RU" sz="1400" b="1" i="1" dirty="0" smtClean="0">
                <a:solidFill>
                  <a:srgbClr val="FFFF00"/>
                </a:solidFill>
              </a:rPr>
              <a:t>Тургояк</a:t>
            </a:r>
            <a:endParaRPr lang="ru-RU" sz="1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4290"/>
            <a:ext cx="9144000" cy="785818"/>
          </a:xfrm>
        </p:spPr>
        <p:txBody>
          <a:bodyPr/>
          <a:lstStyle/>
          <a:p>
            <a:r>
              <a:rPr lang="ru-RU" sz="2800" dirty="0" smtClean="0">
                <a:latin typeface="Arial Black" pitchFamily="34" charset="0"/>
              </a:rPr>
              <a:t>Места расположения полевых стационаров в бассейне Исети (1997 – 2014гг.)</a:t>
            </a:r>
            <a:endParaRPr lang="en-US" sz="2800" dirty="0">
              <a:latin typeface="Arial Black" pitchFamily="34" charset="0"/>
            </a:endParaRPr>
          </a:p>
        </p:txBody>
      </p:sp>
      <p:pic>
        <p:nvPicPr>
          <p:cNvPr id="3" name="Рисунок 2" descr="https://webattach.mail.yandex.net/message_part_real/htmlimage.JPG?sid=KgE72fG0%2AMR0%2AxGZHMJTSD44uMXtqLP5Ti4k0Ytnf%2AUvmb4CgLnno5YyD16s9ESTcmFo5EeA5lyzNr0qwfPXgg%3D%3D&amp;exif_rotate=y&amp;hid=1.2&amp;ids=2350000002253805093&amp;name=htmlimage.JPG&amp;no_disposition=y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8568952" cy="45357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21" name="Picture 1" descr="C:\Users\144\Documents\DSC017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4581128"/>
            <a:ext cx="2376264" cy="1800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444208" y="6453336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FFFF00"/>
                </a:solidFill>
              </a:rPr>
              <a:t>Миасс впадает в Исеть</a:t>
            </a:r>
            <a:endParaRPr lang="ru-RU" sz="1400" b="1" i="1" dirty="0">
              <a:solidFill>
                <a:srgbClr val="FFFF00"/>
              </a:solidFill>
            </a:endParaRPr>
          </a:p>
        </p:txBody>
      </p:sp>
      <p:pic>
        <p:nvPicPr>
          <p:cNvPr id="6" name="Рисунок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1052736"/>
            <a:ext cx="2404247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499992" y="3068960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i="1" dirty="0" smtClean="0">
                <a:solidFill>
                  <a:srgbClr val="FF0000"/>
                </a:solidFill>
              </a:rPr>
              <a:t>Исток Исети</a:t>
            </a:r>
            <a:endParaRPr lang="ru-RU" sz="1400" b="1" i="1" dirty="0">
              <a:solidFill>
                <a:srgbClr val="FF0000"/>
              </a:solidFill>
            </a:endParaRPr>
          </a:p>
        </p:txBody>
      </p:sp>
      <p:pic>
        <p:nvPicPr>
          <p:cNvPr id="8" name="Picture 2" descr="http://kurgan.rgo.ru/files/2013/07/IMG_06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365104"/>
            <a:ext cx="2916324" cy="194421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6381328"/>
            <a:ext cx="3449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FFFF00"/>
                </a:solidFill>
              </a:rPr>
              <a:t>Полевой лагерь на озере Тургояк</a:t>
            </a:r>
            <a:endParaRPr lang="ru-RU" sz="14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4290"/>
            <a:ext cx="9144000" cy="785818"/>
          </a:xfrm>
        </p:spPr>
        <p:txBody>
          <a:bodyPr/>
          <a:lstStyle/>
          <a:p>
            <a:r>
              <a:rPr lang="ru-RU" sz="4400" dirty="0" smtClean="0">
                <a:solidFill>
                  <a:srgbClr val="FFFF00"/>
                </a:solidFill>
                <a:latin typeface="Arial Black" pitchFamily="34" charset="0"/>
              </a:rPr>
              <a:t>ШАГ 2 </a:t>
            </a:r>
            <a:r>
              <a:rPr lang="ru-RU" sz="4400" dirty="0" smtClean="0">
                <a:latin typeface="Arial Black" pitchFamily="34" charset="0"/>
              </a:rPr>
              <a:t>– </a:t>
            </a:r>
            <a:r>
              <a:rPr lang="ru-RU" sz="2400" dirty="0" smtClean="0">
                <a:latin typeface="Arial Black" pitchFamily="34" charset="0"/>
              </a:rPr>
              <a:t>увеличение площади территории экспедиционных     исследований</a:t>
            </a:r>
            <a:endParaRPr lang="en-US" sz="4400" dirty="0">
              <a:latin typeface="Arial Black" pitchFamily="34" charset="0"/>
            </a:endParaRPr>
          </a:p>
        </p:txBody>
      </p:sp>
      <p:pic>
        <p:nvPicPr>
          <p:cNvPr id="29698" name="Picture 2" descr="http://kurgan.rgo.ru/files/2013/07/IMG_04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2208245" cy="331236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23528" y="4653136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FF00"/>
                </a:solidFill>
              </a:rPr>
              <a:t>2005, </a:t>
            </a:r>
            <a:r>
              <a:rPr lang="ru-RU" sz="1400" dirty="0" smtClean="0">
                <a:solidFill>
                  <a:schemeClr val="bg1"/>
                </a:solidFill>
              </a:rPr>
              <a:t>2007 – 2013гг. </a:t>
            </a:r>
          </a:p>
          <a:p>
            <a:r>
              <a:rPr lang="ru-RU" sz="1400" b="1" i="1" dirty="0" smtClean="0">
                <a:solidFill>
                  <a:srgbClr val="FFFF00"/>
                </a:solidFill>
              </a:rPr>
              <a:t>г. .Златоуст</a:t>
            </a:r>
            <a:endParaRPr lang="ru-RU" sz="1400" b="1" i="1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340768"/>
            <a:ext cx="230425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220072" y="3429000"/>
            <a:ext cx="2091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FF00"/>
                </a:solidFill>
              </a:rPr>
              <a:t>2012г. – </a:t>
            </a:r>
            <a:r>
              <a:rPr lang="ru-RU" sz="1400" b="1" i="1" dirty="0" smtClean="0">
                <a:solidFill>
                  <a:srgbClr val="FFFF00"/>
                </a:solidFill>
              </a:rPr>
              <a:t>п. Приобье</a:t>
            </a:r>
            <a:endParaRPr lang="ru-RU" sz="1400" b="1" i="1" dirty="0">
              <a:solidFill>
                <a:srgbClr val="FFFF00"/>
              </a:solidFill>
            </a:endParaRPr>
          </a:p>
        </p:txBody>
      </p:sp>
      <p:pic>
        <p:nvPicPr>
          <p:cNvPr id="29699" name="Picture 3" descr="G:\практика 2012 моя\DSC020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1196752"/>
            <a:ext cx="2651787" cy="198884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555776" y="3284984"/>
            <a:ext cx="2601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FF00"/>
                </a:solidFill>
              </a:rPr>
              <a:t>2012г. – </a:t>
            </a:r>
            <a:r>
              <a:rPr lang="ru-RU" sz="1400" b="1" i="1" dirty="0" smtClean="0">
                <a:solidFill>
                  <a:srgbClr val="FFFF00"/>
                </a:solidFill>
              </a:rPr>
              <a:t>г.Ханты-Мансийск</a:t>
            </a:r>
            <a:endParaRPr lang="ru-RU" sz="1400" b="1" dirty="0">
              <a:solidFill>
                <a:srgbClr val="FFFF00"/>
              </a:solidFill>
            </a:endParaRPr>
          </a:p>
        </p:txBody>
      </p:sp>
      <p:pic>
        <p:nvPicPr>
          <p:cNvPr id="29700" name="Picture 4" descr="G:\Сплав по Чусовой\Документ 0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4005064"/>
            <a:ext cx="2939819" cy="220486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156176" y="6237312"/>
            <a:ext cx="2824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FF00"/>
                </a:solidFill>
              </a:rPr>
              <a:t>2005, </a:t>
            </a:r>
            <a:r>
              <a:rPr lang="ru-RU" sz="1400" dirty="0" smtClean="0">
                <a:solidFill>
                  <a:schemeClr val="bg1"/>
                </a:solidFill>
              </a:rPr>
              <a:t>2007 – 2009, 2011-2014гг. </a:t>
            </a:r>
          </a:p>
          <a:p>
            <a:r>
              <a:rPr lang="ru-RU" sz="1400" b="1" i="1" dirty="0" smtClean="0">
                <a:solidFill>
                  <a:srgbClr val="FFFF00"/>
                </a:solidFill>
              </a:rPr>
              <a:t>ПП «Река Чусовая»</a:t>
            </a:r>
            <a:endParaRPr lang="ru-RU" sz="1400" b="1" dirty="0">
              <a:solidFill>
                <a:srgbClr val="FFFF00"/>
              </a:solidFill>
            </a:endParaRPr>
          </a:p>
        </p:txBody>
      </p:sp>
      <p:pic>
        <p:nvPicPr>
          <p:cNvPr id="29702" name="Picture 6" descr="&amp;Gcy;&amp;acy;&amp;lcy;&amp;iecy;&amp;rcy;&amp;iecy;&amp;yacy; - &amp;Ucy;&amp;rcy;&amp;ocy;&amp;chcy;&amp;icy;&amp;shchcy;&amp;iecy; &amp;Pcy;&amp;ocy;&amp;rcy;&amp;ocy;&amp;gcy;&amp;icy;, &amp;gcy;. &amp;Scy;&amp;acy;&amp;tcy;&amp;kcy;&amp;acy;, &amp;CHcy;&amp;iecy;&amp;lcy;&amp;yacy;&amp;bcy;&amp;icy;&amp;ncy;&amp;scy;&amp;kcy;&amp;acy;&amp;yacy; &amp;ocy;&amp;bcy;&amp;lcy;&amp;acy;&amp;scy;&amp;tcy;&amp;softcy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3573016"/>
            <a:ext cx="2376264" cy="178219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915816" y="5589240"/>
            <a:ext cx="2778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FFFF00"/>
                </a:solidFill>
              </a:rPr>
              <a:t>2005</a:t>
            </a:r>
            <a:r>
              <a:rPr lang="ru-RU" sz="1400" b="1" dirty="0" smtClean="0">
                <a:solidFill>
                  <a:srgbClr val="C00000"/>
                </a:solidFill>
              </a:rPr>
              <a:t>,  </a:t>
            </a:r>
            <a:r>
              <a:rPr lang="ru-RU" sz="1400" dirty="0" smtClean="0">
                <a:solidFill>
                  <a:schemeClr val="bg1"/>
                </a:solidFill>
              </a:rPr>
              <a:t>2006, 2010-2013гг. </a:t>
            </a:r>
          </a:p>
          <a:p>
            <a:r>
              <a:rPr lang="ru-RU" sz="1400" b="1" i="1" dirty="0" smtClean="0">
                <a:solidFill>
                  <a:srgbClr val="FFFF00"/>
                </a:solidFill>
              </a:rPr>
              <a:t>«Урочище Пороги» р.Сатка</a:t>
            </a:r>
            <a:endParaRPr lang="ru-RU" sz="1400" b="1" i="1" dirty="0">
              <a:solidFill>
                <a:srgbClr val="FFFF00"/>
              </a:solidFill>
            </a:endParaRPr>
          </a:p>
        </p:txBody>
      </p:sp>
      <p:pic>
        <p:nvPicPr>
          <p:cNvPr id="29704" name="Picture 8" descr="http://kurgan.rgo.ru/files/2013/10/IMG_0860-300x2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177813"/>
            <a:ext cx="2520280" cy="1680187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699792" y="6453336"/>
            <a:ext cx="3239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FFFF00"/>
                </a:solidFill>
              </a:rPr>
              <a:t>2004,  </a:t>
            </a:r>
            <a:r>
              <a:rPr lang="ru-RU" sz="1400" dirty="0" smtClean="0">
                <a:solidFill>
                  <a:schemeClr val="bg1"/>
                </a:solidFill>
              </a:rPr>
              <a:t>2006-2014гг. </a:t>
            </a:r>
            <a:r>
              <a:rPr lang="ru-RU" sz="1400" b="1" i="1" dirty="0" smtClean="0">
                <a:solidFill>
                  <a:srgbClr val="FFFF00"/>
                </a:solidFill>
              </a:rPr>
              <a:t>г.Нижний Тагил</a:t>
            </a:r>
            <a:endParaRPr lang="ru-RU" sz="1400" b="1" dirty="0">
              <a:solidFill>
                <a:srgbClr val="FFFF00"/>
              </a:solidFill>
            </a:endParaRPr>
          </a:p>
        </p:txBody>
      </p:sp>
      <p:pic>
        <p:nvPicPr>
          <p:cNvPr id="29706" name="Picture 10" descr="&amp;Kcy;&amp;acy;&amp;kcy; &amp;yacy; &amp;iecy;&amp;zcy;&amp;dcy;&amp;icy;&amp;lcy; &amp;vcy; &amp;Vcy;&amp;iecy;&amp;rcy;&amp;khcy;&amp;ocy;&amp;tcy;&amp;ucy;&amp;rcy;&amp;softcy;&amp;iecy; - &amp;Scy;&amp;iecy;&amp;rcy;&amp;gcy;&amp;iecy;&amp;jcy; &amp;Mcy;&amp;ocy;&amp;scy;&amp;icy;&amp;ncy;- &amp;yacy;.&amp;rcy;&amp;ucy;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87357" y="692696"/>
            <a:ext cx="1556643" cy="252028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6804248" y="3356992"/>
            <a:ext cx="2747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FF00"/>
                </a:solidFill>
              </a:rPr>
              <a:t>2002, </a:t>
            </a:r>
            <a:r>
              <a:rPr lang="ru-RU" sz="1400" dirty="0" smtClean="0">
                <a:solidFill>
                  <a:schemeClr val="bg1"/>
                </a:solidFill>
              </a:rPr>
              <a:t>2005, 2009 -2013гг. </a:t>
            </a:r>
            <a:r>
              <a:rPr lang="ru-RU" sz="1400" b="1" dirty="0" smtClean="0">
                <a:solidFill>
                  <a:srgbClr val="FFFF00"/>
                </a:solidFill>
              </a:rPr>
              <a:t>г.Верхотурье</a:t>
            </a:r>
            <a:endParaRPr lang="ru-RU" sz="1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44\Desktop\Буклет РГО\39026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4588396"/>
            <a:ext cx="3026139" cy="2269604"/>
          </a:xfrm>
          <a:prstGeom prst="rect">
            <a:avLst/>
          </a:prstGeom>
          <a:noFill/>
        </p:spPr>
      </p:pic>
      <p:pic>
        <p:nvPicPr>
          <p:cNvPr id="11" name="Рисунок 1" descr="logoCN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96752"/>
            <a:ext cx="1331640" cy="13496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C:\Users\144\Desktop\паллас\IMG_935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7656" y="0"/>
            <a:ext cx="309634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4290"/>
            <a:ext cx="9144000" cy="785818"/>
          </a:xfrm>
        </p:spPr>
        <p:txBody>
          <a:bodyPr/>
          <a:lstStyle/>
          <a:p>
            <a:r>
              <a:rPr lang="ru-RU" sz="4400" dirty="0" smtClean="0">
                <a:solidFill>
                  <a:srgbClr val="FFFF00"/>
                </a:solidFill>
                <a:latin typeface="Arial Black" pitchFamily="34" charset="0"/>
              </a:rPr>
              <a:t>ШАГ 3 </a:t>
            </a:r>
            <a:r>
              <a:rPr lang="ru-RU" sz="4400" dirty="0" smtClean="0">
                <a:latin typeface="Arial Black" pitchFamily="34" charset="0"/>
              </a:rPr>
              <a:t>- </a:t>
            </a:r>
            <a:r>
              <a:rPr lang="ru-RU" sz="2400" dirty="0" smtClean="0">
                <a:latin typeface="Arial Black" pitchFamily="34" charset="0"/>
              </a:rPr>
              <a:t>формирование новых исследовательских  и познавательных структур</a:t>
            </a:r>
            <a:endParaRPr lang="en-US" sz="4400" dirty="0">
              <a:latin typeface="Arial Black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107504" y="4653136"/>
            <a:ext cx="3018054" cy="21046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2204864"/>
            <a:ext cx="2985024" cy="20816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rcRect/>
          <a:stretch>
            <a:fillRect/>
          </a:stretch>
        </p:blipFill>
        <p:spPr bwMode="auto">
          <a:xfrm>
            <a:off x="6372200" y="4869160"/>
            <a:ext cx="2639673" cy="1872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0" y="1268760"/>
            <a:ext cx="7308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1.</a:t>
            </a:r>
            <a:r>
              <a:rPr lang="en-US" sz="2000" b="1" u="sng" dirty="0" smtClean="0">
                <a:solidFill>
                  <a:srgbClr val="FFFF00"/>
                </a:solidFill>
              </a:rPr>
              <a:t>NIVA-GLUB-</a:t>
            </a:r>
            <a:r>
              <a:rPr lang="ru-RU" sz="2000" b="1" u="sng" dirty="0" smtClean="0">
                <a:solidFill>
                  <a:srgbClr val="FFFF00"/>
                </a:solidFill>
              </a:rPr>
              <a:t>Курган  </a:t>
            </a:r>
            <a:r>
              <a:rPr lang="ru-RU" sz="2000" b="1" dirty="0" smtClean="0">
                <a:solidFill>
                  <a:srgbClr val="FFFF00"/>
                </a:solidFill>
              </a:rPr>
              <a:t>- курганских     автопутешественников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12" name="Рисунок 5" descr="http://pics.livejournal.com/bioplant/pic/0004t54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64285" y="4725144"/>
            <a:ext cx="2779714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144\Documents\паллас\IMG_946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2420888"/>
            <a:ext cx="3240360" cy="2160240"/>
          </a:xfrm>
          <a:prstGeom prst="rect">
            <a:avLst/>
          </a:prstGeom>
          <a:noFill/>
        </p:spPr>
      </p:pic>
      <p:pic>
        <p:nvPicPr>
          <p:cNvPr id="10" name="Рисунок 9" descr="C:\Users\144\Desktop\паллас\IMG_8798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68144" y="2276872"/>
            <a:ext cx="3275856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4290"/>
            <a:ext cx="9144000" cy="785818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FF00"/>
                </a:solidFill>
                <a:latin typeface="Arial Black" pitchFamily="34" charset="0"/>
              </a:rPr>
              <a:t>2.</a:t>
            </a:r>
            <a:r>
              <a:rPr lang="ru-RU" sz="1800" b="1" u="sng" dirty="0" smtClean="0">
                <a:solidFill>
                  <a:srgbClr val="FFFF00"/>
                </a:solidFill>
                <a:latin typeface="Arial Black" pitchFamily="34" charset="0"/>
              </a:rPr>
              <a:t> Молодёжный экспедиционно-исследовательский центр </a:t>
            </a:r>
            <a:br>
              <a:rPr lang="ru-RU" sz="1800" b="1" u="sng" dirty="0" smtClean="0">
                <a:solidFill>
                  <a:srgbClr val="FFFF00"/>
                </a:solidFill>
                <a:latin typeface="Arial Black" pitchFamily="34" charset="0"/>
              </a:rPr>
            </a:br>
            <a:r>
              <a:rPr lang="ru-RU" sz="1800" b="1" u="sng" dirty="0" smtClean="0">
                <a:solidFill>
                  <a:srgbClr val="FFFF00"/>
                </a:solidFill>
                <a:latin typeface="Arial Black" pitchFamily="34" charset="0"/>
              </a:rPr>
              <a:t> им. К.Д.Носилова </a:t>
            </a:r>
            <a:r>
              <a:rPr lang="ru-RU" sz="1800" dirty="0" smtClean="0">
                <a:solidFill>
                  <a:srgbClr val="FFFF00"/>
                </a:solidFill>
                <a:latin typeface="Arial Black" pitchFamily="34" charset="0"/>
              </a:rPr>
              <a:t>(лицей №1 г.Шадринск)</a:t>
            </a:r>
            <a:endParaRPr lang="en-US" sz="1800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31748" name="Picture 4" descr="http://kurgan.rgo.ru/files/2014/03/%D1%84%D0%BE%D1%82%D0%BE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1992430" cy="2664296"/>
          </a:xfrm>
          <a:prstGeom prst="rect">
            <a:avLst/>
          </a:prstGeom>
          <a:noFill/>
        </p:spPr>
      </p:pic>
      <p:pic>
        <p:nvPicPr>
          <p:cNvPr id="31750" name="Picture 6" descr="http://kurgan.rgo.ru/files/2013/10/P10301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284984"/>
            <a:ext cx="3132347" cy="2088232"/>
          </a:xfrm>
          <a:prstGeom prst="rect">
            <a:avLst/>
          </a:prstGeom>
          <a:noFill/>
        </p:spPr>
      </p:pic>
      <p:pic>
        <p:nvPicPr>
          <p:cNvPr id="31752" name="Picture 8" descr="http://kurgan.rgo.ru/files/2013/10/P1030204-300x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1268" y="3861048"/>
            <a:ext cx="3456384" cy="2304256"/>
          </a:xfrm>
          <a:prstGeom prst="rect">
            <a:avLst/>
          </a:prstGeom>
          <a:noFill/>
        </p:spPr>
      </p:pic>
      <p:pic>
        <p:nvPicPr>
          <p:cNvPr id="31754" name="Picture 10" descr="http://kurgan.rgo.ru/files/2013/10/DSC_36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97153"/>
            <a:ext cx="3081612" cy="206084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3933056"/>
            <a:ext cx="1952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FFFF00"/>
                </a:solidFill>
              </a:rPr>
              <a:t>Зимняя экспедиция</a:t>
            </a:r>
            <a:endParaRPr lang="ru-RU" sz="14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5856" y="5373216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FF00"/>
                </a:solidFill>
              </a:rPr>
              <a:t>Осенний субботник</a:t>
            </a:r>
            <a:endParaRPr lang="ru-RU" sz="16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2080" y="6237312"/>
            <a:ext cx="4203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FF00"/>
                </a:solidFill>
              </a:rPr>
              <a:t>В Теплоуховском дендосаде</a:t>
            </a:r>
            <a:endParaRPr lang="ru-RU" sz="1600" b="1" dirty="0">
              <a:solidFill>
                <a:srgbClr val="FFFF00"/>
              </a:solidFill>
            </a:endParaRPr>
          </a:p>
        </p:txBody>
      </p:sp>
      <p:pic>
        <p:nvPicPr>
          <p:cNvPr id="31756" name="Picture 12" descr="&amp;Acy;&amp;lcy;&amp;lcy;&amp;iecy;&amp;yacy; &amp;Rcy;&amp;ucy;&amp;scy;&amp;scy;&amp;kcy;&amp;ocy;&amp;gcy;&amp;ocy; &amp;gcy;&amp;iecy;&amp;ocy;&amp;gcy;&amp;rcy;&amp;acy;&amp;fcy;&amp;icy;&amp;chcy;&amp;iecy;&amp;scy;&amp;kcy;&amp;ocy;&amp;gcy;&amp;ocy; &amp;ocy;&amp;bcy;&amp;shchcy;&amp;iecy;&amp;scy;&amp;tcy;&amp;vcy;&amp;acy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908720"/>
            <a:ext cx="3275856" cy="246479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699792" y="3068960"/>
            <a:ext cx="6444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FF00"/>
                </a:solidFill>
              </a:rPr>
              <a:t>Открытие центра на даче «Находка»</a:t>
            </a:r>
            <a:endParaRPr lang="ru-RU" sz="1600" b="1" dirty="0">
              <a:solidFill>
                <a:srgbClr val="FFFF00"/>
              </a:solidFill>
            </a:endParaRPr>
          </a:p>
        </p:txBody>
      </p:sp>
      <p:pic>
        <p:nvPicPr>
          <p:cNvPr id="31758" name="Picture 14" descr="&amp;Acy;&amp;Lcy;&amp;IEcy;&amp;Kcy;&amp;Scy;&amp;IEcy;&amp;Jcy; &amp;Mcy;&amp;Ucy;&amp;Rcy;&amp;Zcy;&amp;Icy;&amp;Ncy; - &amp;Ncy;&amp;acy;&amp;shcy; &amp;Scy;&amp;ocy;&amp;vcy;&amp;rcy;&amp;iecy;&amp;mcy;&amp;iecy;&amp;ncy;&amp;ncy;&amp;icy;&amp;kcy; 2008 #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620688"/>
            <a:ext cx="1778641" cy="237626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228184" y="2852936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</a:rPr>
              <a:t>А.Н.Мурзин руководитель Центра</a:t>
            </a:r>
            <a:endParaRPr lang="ru-RU" sz="1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4290"/>
            <a:ext cx="9144000" cy="785818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FF00"/>
                </a:solidFill>
                <a:latin typeface="Arial Black" pitchFamily="34" charset="0"/>
              </a:rPr>
              <a:t>Ценр им. К.Д.Носилова</a:t>
            </a:r>
            <a:endParaRPr lang="en-US" sz="24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30722" name="Picture 2" descr="&amp;Pcy;&amp;rcy;&amp;iecy;&amp;dcy;&amp;scy;&amp;tcy;&amp;acy;&amp;vcy;&amp;icy;&amp;tcy;&amp;iecy;&amp;lcy;&amp;icy; &amp;Ecy;&amp;kcy;&amp;scy;&amp;pcy;&amp;iecy;&amp;dcy;&amp;icy;&amp;tscy;&amp;icy;&amp;ocy;&amp;ncy;&amp;ncy;&amp;ocy;&amp;gcy;&amp;ocy; &amp;icy;&amp;scy;&amp;scy;&amp;lcy;&amp;iecy;&amp;dcy;&amp;ocy;&amp;vcy;&amp;acy;&amp;tcy;&amp;iecy;&amp;lcy;&amp;softcy;&amp;scy;&amp;kcy;&amp;ocy;&amp;gcy;&amp;ocy; &amp;tscy;&amp;iecy;&amp;ncy;&amp;tcy;&amp;rcy;&amp;acy; &amp;icy;&amp;mcy;. &amp;Kcy;.&amp;Dcy;. &amp;Ncy;&amp;ocy;&amp;scy;&amp;icy;&amp;lcy;&amp;ocy;&amp;vcy;&amp;acy; &amp;scy;&amp;ocy;&amp;vcy;&amp;iecy;&amp;rcy;&amp;shcy;&amp;icy;&amp;lcy;&amp;icy; &amp;pcy;&amp;iecy;&amp;rcy;&amp;vcy;&amp;ycy;&amp;iecy; &amp;pcy;&amp;ucy;&amp;tcy;&amp;iecy;&amp;shcy;&amp;iecy;&amp;scy;&amp;tcy;&amp;vcy;&amp;icy;&amp;yacy; &amp;pcy;&amp;ocy; &amp;rcy;&amp;ocy;&amp;dcy;&amp;ncy;&amp;ocy;&amp;mcy;&amp;ucy; &amp;kcy;&amp;rcy;&amp;acy;&amp;yucy;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2268252" cy="3024336"/>
          </a:xfrm>
          <a:prstGeom prst="rect">
            <a:avLst/>
          </a:prstGeom>
          <a:noFill/>
        </p:spPr>
      </p:pic>
      <p:pic>
        <p:nvPicPr>
          <p:cNvPr id="30724" name="Picture 4" descr="&amp;Pcy;&amp;rcy;&amp;iecy;&amp;dcy;&amp;scy;&amp;tcy;&amp;acy;&amp;vcy;&amp;icy;&amp;tcy;&amp;iecy;&amp;lcy;&amp;icy; &amp;Ecy;&amp;kcy;&amp;scy;&amp;pcy;&amp;iecy;&amp;dcy;&amp;icy;&amp;tscy;&amp;icy;&amp;ocy;&amp;ncy;&amp;ncy;&amp;ocy;&amp;gcy;&amp;ocy; &amp;icy;&amp;scy;&amp;scy;&amp;lcy;&amp;iecy;&amp;dcy;&amp;ocy;&amp;vcy;&amp;acy;&amp;tcy;&amp;iecy;&amp;lcy;&amp;softcy;&amp;scy;&amp;kcy;&amp;ocy;&amp;gcy;&amp;ocy; &amp;tscy;&amp;iecy;&amp;ncy;&amp;tcy;&amp;rcy;&amp;acy; &amp;icy;&amp;mcy;. &amp;Kcy;.&amp;Dcy;. &amp;Ncy;&amp;ocy;&amp;scy;&amp;icy;&amp;lcy;&amp;ocy;&amp;vcy;&amp;acy; &amp;scy;&amp;ocy;&amp;vcy;&amp;iecy;&amp;rcy;&amp;shcy;&amp;icy;&amp;lcy;&amp;icy; &amp;pcy;&amp;iecy;&amp;rcy;&amp;vcy;&amp;ycy;&amp;iecy; &amp;pcy;&amp;ucy;&amp;tcy;&amp;iecy;&amp;shcy;&amp;iecy;&amp;scy;&amp;tcy;&amp;vcy;&amp;icy;&amp;yacy; &amp;pcy;&amp;ocy; &amp;rcy;&amp;ocy;&amp;dcy;&amp;ncy;&amp;ocy;&amp;mcy;&amp;ucy; &amp;kcy;&amp;rcy;&amp;acy;&amp;yu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4022" y="116632"/>
            <a:ext cx="4379978" cy="3284984"/>
          </a:xfrm>
          <a:prstGeom prst="rect">
            <a:avLst/>
          </a:prstGeom>
          <a:noFill/>
        </p:spPr>
      </p:pic>
      <p:pic>
        <p:nvPicPr>
          <p:cNvPr id="30726" name="Picture 6" descr="http://kurgan.rgo.ru/files/2013/09/IMG_92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3" y="4482074"/>
            <a:ext cx="3563888" cy="2375926"/>
          </a:xfrm>
          <a:prstGeom prst="rect">
            <a:avLst/>
          </a:prstGeom>
          <a:noFill/>
        </p:spPr>
      </p:pic>
      <p:pic>
        <p:nvPicPr>
          <p:cNvPr id="3" name="Picture 2" descr="http://kurgan.rgo.ru/files/2014/08/SAM_79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2924944"/>
            <a:ext cx="3648403" cy="273630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51520" y="6165304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Находки,   судьбы,   встречи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ue_binary">
  <a:themeElements>
    <a:clrScheme name="Тема Offic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Impact"/>
        <a:ea typeface=""/>
        <a:cs typeface=""/>
      </a:majorFont>
      <a:minorFont>
        <a:latin typeface="Franklin Gothic Dem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blue_binary</Template>
  <TotalTime>629</TotalTime>
  <Words>512</Words>
  <Application>Microsoft Office PowerPoint</Application>
  <PresentationFormat>Экран (4:3)</PresentationFormat>
  <Paragraphs>86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blue_binary</vt:lpstr>
      <vt:lpstr> ВОО « Русское географическое общество»                     Курганское областное отделение</vt:lpstr>
      <vt:lpstr>Цель проекта – организация маршрутных и стационарных   исследований  культурно-исторического и индустриального наследия УрФО студенческими и школьными группами   Основные задачи:  1. Сбор  и обработка информации  об объектах  полевых исследований.   2. Распространение знаний о культурно-историческом и индустриальном  наследии региона среди молодёжной среды.  3. Популяризация знаний  о наследии УрФО средствами массовых коммуникаций, издательской деятельностью.   Период  реализации – 1995 – 2014 гг.   Перспективы региональных экспедиций –  Север Свердловской области, восток Тюменской области, юг Челябинской области,  Ханты-Мансийский и Ямало-Ненецкие автономные округа (2015 – 2030гг.)     </vt:lpstr>
      <vt:lpstr>И С Е Т Ь   - великая  река</vt:lpstr>
      <vt:lpstr>ШАГ 1 – определение ключевых маршрутов и объектов</vt:lpstr>
      <vt:lpstr>Места расположения полевых стационаров в бассейне Исети (1997 – 2014гг.)</vt:lpstr>
      <vt:lpstr>ШАГ 2 – увеличение площади территории экспедиционных     исследований</vt:lpstr>
      <vt:lpstr>ШАГ 3 - формирование новых исследовательских  и познавательных структур</vt:lpstr>
      <vt:lpstr>2. Молодёжный экспедиционно-исследовательский центр   им. К.Д.Носилова (лицей №1 г.Шадринск)</vt:lpstr>
      <vt:lpstr>Ценр им. К.Д.Носилова</vt:lpstr>
      <vt:lpstr>3. Молодёжная  географическая экспедиция «Россия 10» </vt:lpstr>
      <vt:lpstr>«Россия 10»  на просторах  Уральского федерального  округа</vt:lpstr>
      <vt:lpstr>ШАГ 4  активная  волонтерская деятельность</vt:lpstr>
      <vt:lpstr>Презентация PowerPoint</vt:lpstr>
      <vt:lpstr> ОСНОВНЫЕ  ИТОГИ :</vt:lpstr>
      <vt:lpstr>ИСПОЛЬЗОВАНИЕ  СОБРАННЫХ  КРАЕВЕДЧЕСКИХ ДАННЫХ ДЛЯ СОЗДАНИЯ  ИНФОРМАЦИОННЫХ  ИЗДАНИЙ</vt:lpstr>
      <vt:lpstr>Организация  творческих  встреч, круглых  столов, выставок, конкурсов  для  студентов  и школьников</vt:lpstr>
      <vt:lpstr>РЕПОРТАЖИ  И  ПУБЛИКАЦИИ  в СМИ:</vt:lpstr>
      <vt:lpstr>Создание  краеведческой  литературы:</vt:lpstr>
      <vt:lpstr>Участие  членов экспедиций в форумах  регионального   уровня </vt:lpstr>
      <vt:lpstr>ДО НОВЫХ  ВСТРЕЧ НА КУРГАНСКОЙ    ЗЕМЛЕ!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Электроэнергетика России</dc:title>
  <dc:creator>Admin</dc:creator>
  <cp:lastModifiedBy>кгу фен</cp:lastModifiedBy>
  <cp:revision>61</cp:revision>
  <dcterms:created xsi:type="dcterms:W3CDTF">2011-03-27T12:11:15Z</dcterms:created>
  <dcterms:modified xsi:type="dcterms:W3CDTF">2014-11-14T04:45:43Z</dcterms:modified>
</cp:coreProperties>
</file>