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97" r:id="rId4"/>
    <p:sldId id="298" r:id="rId5"/>
    <p:sldId id="301" r:id="rId6"/>
    <p:sldId id="259" r:id="rId7"/>
    <p:sldId id="299" r:id="rId8"/>
    <p:sldId id="260" r:id="rId9"/>
    <p:sldId id="304" r:id="rId10"/>
    <p:sldId id="262" r:id="rId11"/>
    <p:sldId id="263" r:id="rId12"/>
    <p:sldId id="264" r:id="rId13"/>
    <p:sldId id="309" r:id="rId14"/>
    <p:sldId id="265" r:id="rId15"/>
    <p:sldId id="266" r:id="rId16"/>
    <p:sldId id="267" r:id="rId17"/>
    <p:sldId id="269" r:id="rId18"/>
    <p:sldId id="312" r:id="rId19"/>
    <p:sldId id="270" r:id="rId20"/>
    <p:sldId id="271" r:id="rId21"/>
    <p:sldId id="273" r:id="rId22"/>
    <p:sldId id="275" r:id="rId23"/>
    <p:sldId id="276" r:id="rId24"/>
    <p:sldId id="317" r:id="rId25"/>
    <p:sldId id="280" r:id="rId26"/>
    <p:sldId id="319" r:id="rId27"/>
    <p:sldId id="281" r:id="rId28"/>
    <p:sldId id="318" r:id="rId29"/>
    <p:sldId id="284" r:id="rId30"/>
    <p:sldId id="285" r:id="rId31"/>
    <p:sldId id="289" r:id="rId32"/>
    <p:sldId id="322" r:id="rId33"/>
    <p:sldId id="291" r:id="rId34"/>
    <p:sldId id="292" r:id="rId35"/>
    <p:sldId id="293" r:id="rId36"/>
    <p:sldId id="315" r:id="rId37"/>
    <p:sldId id="294" r:id="rId38"/>
    <p:sldId id="321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9815C-23D6-4D82-93E1-A604B071D9F7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81E1B-06EC-4E00-847F-2FBF409D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6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1E1B-06EC-4E00-847F-2FBF409D64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9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1E1B-06EC-4E00-847F-2FBF409D644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0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1E1B-06EC-4E00-847F-2FBF409D644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18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6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58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46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0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1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3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5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25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82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78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9057F-903F-4170-91CE-D7C29D323ECA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22543-3362-4D72-AE2A-1596E44D3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4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86" y="626774"/>
            <a:ext cx="2486026" cy="186828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4650" y="2925790"/>
            <a:ext cx="1190269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Отчет Костромского областного отделения </a:t>
            </a:r>
          </a:p>
          <a:p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2017 год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1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58156"/>
            <a:ext cx="10515600" cy="66208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Подготовка и издание историко-просветительского сборника «Тысяча лет по соседству» (повседневность и праздничность в культуре народов Костромской области)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581835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Издание цветного иллюстрированного сборника с описанием особенностей национальной культуры народов Костромской области. В сборнике </a:t>
            </a:r>
            <a:r>
              <a:rPr lang="ru-RU" sz="2000" dirty="0" smtClean="0"/>
              <a:t> используются </a:t>
            </a:r>
            <a:r>
              <a:rPr lang="ru-RU" sz="2000" dirty="0"/>
              <a:t>материалы музеев и библиотек, а так же местных этнических (национальных)  сообществ и частных коллекций. Для популяризации историко-культурного наследия и ликвидации у молодежи ксенофобии и </a:t>
            </a:r>
            <a:r>
              <a:rPr lang="ru-RU" sz="2000" dirty="0" err="1" smtClean="0"/>
              <a:t>нетолерантного</a:t>
            </a:r>
            <a:r>
              <a:rPr lang="ru-RU" sz="2000" dirty="0" smtClean="0"/>
              <a:t> </a:t>
            </a:r>
            <a:r>
              <a:rPr lang="ru-RU" sz="2000" dirty="0"/>
              <a:t>отношения к представителям других национальностей (этносов), сборники </a:t>
            </a:r>
            <a:r>
              <a:rPr lang="ru-RU" sz="2000" dirty="0" smtClean="0"/>
              <a:t>направлены </a:t>
            </a:r>
            <a:r>
              <a:rPr lang="ru-RU" sz="2000" dirty="0"/>
              <a:t>во все учебные заведения </a:t>
            </a:r>
            <a:r>
              <a:rPr lang="ru-RU" sz="2000" dirty="0" smtClean="0"/>
              <a:t>области </a:t>
            </a:r>
            <a:r>
              <a:rPr lang="ru-RU" sz="2000" dirty="0"/>
              <a:t>для использования на уроках истории, краеведения и обществознания.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365" y="2785500"/>
            <a:ext cx="4681617" cy="36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208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Выпуск юбилейного номера историко-краеведческого журнала «Губернский дом», посвященного 100 заповедной системы в России и в Костромской губернии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2733062"/>
            <a:ext cx="78253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 smtClean="0"/>
              <a:t>Познакомить читателя с природным богатством Костромской области, </a:t>
            </a:r>
            <a:r>
              <a:rPr lang="ru-RU" sz="2000" dirty="0"/>
              <a:t>большую часть территории которой занимают лесные массивы, </a:t>
            </a:r>
            <a:r>
              <a:rPr lang="ru-RU" sz="2000" dirty="0" smtClean="0"/>
              <a:t>и она признана </a:t>
            </a:r>
            <a:r>
              <a:rPr lang="ru-RU" sz="2000" dirty="0"/>
              <a:t>одной из десяти самых экологически безопасных зон нашей страны. </a:t>
            </a:r>
            <a:r>
              <a:rPr lang="ru-RU" sz="2000" dirty="0" smtClean="0"/>
              <a:t>Рассказать об уникальных заповедных местах, </a:t>
            </a:r>
            <a:r>
              <a:rPr lang="ru-RU" sz="2000" dirty="0"/>
              <a:t>в числе которых - Государственный природный заповедник «</a:t>
            </a:r>
            <a:r>
              <a:rPr lang="ru-RU" sz="2000" dirty="0" err="1"/>
              <a:t>Кологривский</a:t>
            </a:r>
            <a:r>
              <a:rPr lang="ru-RU" sz="2000" dirty="0"/>
              <a:t> лес», </a:t>
            </a:r>
            <a:r>
              <a:rPr lang="ru-RU" sz="2000" dirty="0" smtClean="0"/>
              <a:t>природный </a:t>
            </a:r>
            <a:r>
              <a:rPr lang="ru-RU" sz="2000" dirty="0"/>
              <a:t>музей-заповедник «</a:t>
            </a:r>
            <a:r>
              <a:rPr lang="ru-RU" sz="2000" dirty="0" err="1"/>
              <a:t>Щелыково</a:t>
            </a:r>
            <a:r>
              <a:rPr lang="ru-RU" sz="2000" dirty="0"/>
              <a:t>», единственная в стране лосеферма</a:t>
            </a:r>
            <a:r>
              <a:rPr lang="ru-RU" sz="2000" dirty="0" smtClean="0"/>
              <a:t>, </a:t>
            </a:r>
            <a:r>
              <a:rPr lang="ru-RU" sz="2000" dirty="0"/>
              <a:t>памятник природы с особым охранным статусом </a:t>
            </a:r>
            <a:r>
              <a:rPr lang="ru-RU" sz="2000" dirty="0" err="1"/>
              <a:t>Исуповское</a:t>
            </a:r>
            <a:r>
              <a:rPr lang="ru-RU" sz="2000" dirty="0"/>
              <a:t> (</a:t>
            </a:r>
            <a:r>
              <a:rPr lang="ru-RU" sz="2000" dirty="0" err="1"/>
              <a:t>Сусанинское</a:t>
            </a:r>
            <a:r>
              <a:rPr lang="ru-RU" sz="2000" dirty="0"/>
              <a:t>) болото, природный заказник «</a:t>
            </a:r>
            <a:r>
              <a:rPr lang="ru-RU" sz="2000" dirty="0" err="1"/>
              <a:t>Кологривская</a:t>
            </a:r>
            <a:r>
              <a:rPr lang="ru-RU" sz="2000" dirty="0"/>
              <a:t> пойма» со знаменитым гусиным фестивалем, эколого-биологический центр «</a:t>
            </a:r>
            <a:r>
              <a:rPr lang="ru-RU" sz="2000" dirty="0" err="1"/>
              <a:t>Следово</a:t>
            </a:r>
            <a:r>
              <a:rPr lang="ru-RU" sz="2000" dirty="0"/>
              <a:t>» и многое другое</a:t>
            </a:r>
            <a:r>
              <a:rPr lang="ru-RU" sz="2000" dirty="0" smtClean="0"/>
              <a:t>.</a:t>
            </a:r>
            <a:r>
              <a:rPr lang="ru-RU" sz="2000" dirty="0"/>
              <a:t> Красная книга Костромской области содержит 280 ред­ких видов растений и животных.</a:t>
            </a:r>
          </a:p>
          <a:p>
            <a:pPr algn="just"/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691" y="2733062"/>
            <a:ext cx="2847975" cy="39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208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Создание выставки под открытым небом: «История Костромы в картах и фотографиях»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622643"/>
            <a:ext cx="4972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Создание выставки под открытым небом, посвященной градостроительной истории города и основным современным достопримечательностям, на существующих 42 стендах размером 120х80 см, расположенных на аллее проспекта Мира в районе дома №7. Каждый стенд </a:t>
            </a:r>
            <a:r>
              <a:rPr lang="ru-RU" sz="2000" dirty="0" smtClean="0"/>
              <a:t> содержит </a:t>
            </a:r>
            <a:r>
              <a:rPr lang="ru-RU" sz="2000" dirty="0"/>
              <a:t>подробную информацию об одной из улиц центральной части города, и наиболее интересных зданиях и их истории.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720" y="2487706"/>
            <a:ext cx="6219355" cy="44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8" y="230560"/>
            <a:ext cx="6066305" cy="403990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141" y="2586878"/>
            <a:ext cx="5539366" cy="395343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441141" y="230560"/>
            <a:ext cx="5539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Проект позволит </a:t>
            </a:r>
            <a:r>
              <a:rPr lang="ru-RU" sz="2000" dirty="0"/>
              <a:t>познакомить костромичей с историей строительства города и его архитектурными особенностями до регулярной планировки XVIII века и после. </a:t>
            </a:r>
            <a:r>
              <a:rPr lang="ru-RU" sz="2000" dirty="0" smtClean="0"/>
              <a:t>Любой желающий сможет </a:t>
            </a:r>
            <a:r>
              <a:rPr lang="ru-RU" sz="2000" dirty="0"/>
              <a:t>более подробно узнать о существовании и функционировании двух костромских кремлей.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918" y="4563595"/>
            <a:ext cx="6066305" cy="1938992"/>
          </a:xfrm>
          <a:prstGeom prst="rect">
            <a:avLst/>
          </a:prstGeom>
          <a:solidFill>
            <a:schemeClr val="lt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Проект поможет понять процессы создания современного архитектурного вида (стиля) Костромы, а также даст возможность учителям города проводить открытые уроки у стендов по истории города, о старых и современных названиях улиц, развитии парков и скверов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47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860741" cy="9713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Изготовление и передача во все школы, библиотеки области авторского документального фильма «Честь и верность. Адмирал Перелешин», повествующего о жизни и деятельности уроженца Буйского уезда адмирала Павла Александровича Перелешина (1821-1901)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190" y="3111702"/>
            <a:ext cx="4476750" cy="332487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198" y="3035205"/>
            <a:ext cx="6194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Костромская область (губерния) на протяжении 200 летней истории славилась своими моряками, исследователями, первопроходцами, которые служили и защищали наше Отечество в самые трудные годы. Главная цель проекта – популяризация и сохранение нашего исторического наследия, а также демонстрация достойного, ратного служения Отечеству, как пример патриотизма</a:t>
            </a:r>
            <a:r>
              <a:rPr lang="ru-RU" sz="2000" dirty="0" smtClean="0"/>
              <a:t>. Изготовлено 500 дисков с фильмом, которые переданы в учебные заведения и библиотеки области.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28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39718" cy="7139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Выпуск научных трудов «Костромской край и сопредельные территории в древности, Средневековье и в Новое время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12" y="2781580"/>
            <a:ext cx="4849906" cy="3637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2781580"/>
            <a:ext cx="56701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Изготовление и распространение по школам области сборника научных трудов участников межрегиональной научно-практической конференции (к 135-летию со дня рождения В. И. Смирнова</a:t>
            </a:r>
            <a:r>
              <a:rPr lang="ru-RU" sz="2000" dirty="0" smtClean="0"/>
              <a:t>). Авторы статей раскрывают различные стороны жизни костромского края и сопредельных территорий. Широкие временные границы исследований от Юрского периода до </a:t>
            </a:r>
            <a:r>
              <a:rPr lang="en-US" sz="2000" dirty="0" smtClean="0"/>
              <a:t>XX</a:t>
            </a:r>
            <a:r>
              <a:rPr lang="ru-RU" sz="2000" dirty="0" smtClean="0"/>
              <a:t> века делают сборник интересным для специалистов в области истории, археологии, этнографии и краеведения.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289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95104"/>
            <a:ext cx="10515600" cy="48726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Выпуск сборника «Природа Костромского края: современное состояние и </a:t>
            </a:r>
            <a:r>
              <a:rPr lang="ru-RU" sz="2000" b="1" dirty="0" err="1" smtClean="0"/>
              <a:t>экомониторинг</a:t>
            </a:r>
            <a:r>
              <a:rPr lang="ru-RU" sz="2000" b="1" dirty="0" smtClean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82" y="2586789"/>
            <a:ext cx="4930588" cy="369794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200" y="2586789"/>
            <a:ext cx="58718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Изготовление и распространение по школам области сборника научных трудов участников Межрегиональной научно-практической конференции</a:t>
            </a:r>
            <a:r>
              <a:rPr lang="ru-RU" sz="2000" dirty="0" smtClean="0"/>
              <a:t>. В сборнике публикуются новейшие итоги изучения природы Костромской области в разнообразных тематических аспектах, охватывающих наземные и водные экосистемы, сообщества растений и животных, ландшафты, вопросы природопользования и охраны окружающей среды.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3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Образовательная и информационно-просветительская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24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Создание двух информационных стендов, посвященных адмиралу Г. И. </a:t>
            </a:r>
            <a:r>
              <a:rPr lang="ru-RU" sz="2000" b="1" dirty="0" err="1" smtClean="0"/>
              <a:t>Невельскому</a:t>
            </a:r>
            <a:endParaRPr lang="ru-RU" sz="20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61" y="2568855"/>
            <a:ext cx="5249239" cy="349577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44070" y="2568854"/>
            <a:ext cx="52533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В целях сохранения и популяризации исторического </a:t>
            </a:r>
            <a:r>
              <a:rPr lang="ru-RU" sz="2000" dirty="0" smtClean="0"/>
              <a:t>наследия региона </a:t>
            </a:r>
            <a:r>
              <a:rPr lang="ru-RU" sz="2000" dirty="0"/>
              <a:t>были изготовлены стенды о деятельности и </a:t>
            </a:r>
            <a:r>
              <a:rPr lang="ru-RU" sz="2000" dirty="0" smtClean="0"/>
              <a:t>жизни, уроженца Костромской губернии, исследователя Дальнего Востока адмирала</a:t>
            </a:r>
          </a:p>
          <a:p>
            <a:pPr algn="just"/>
            <a:r>
              <a:rPr lang="ru-RU" sz="2000" dirty="0" smtClean="0"/>
              <a:t> </a:t>
            </a:r>
            <a:r>
              <a:rPr lang="ru-RU" sz="2000" dirty="0" err="1" smtClean="0"/>
              <a:t>Г.И.Невельского</a:t>
            </a:r>
            <a:r>
              <a:rPr lang="ru-RU" sz="2000" dirty="0"/>
              <a:t>. Стенды переданы и установлены на судне </a:t>
            </a:r>
            <a:r>
              <a:rPr lang="ru-RU" sz="2000" dirty="0" err="1"/>
              <a:t>Совкомфлота</a:t>
            </a:r>
            <a:r>
              <a:rPr lang="ru-RU" sz="2000" dirty="0"/>
              <a:t>, названного в честь адмирала </a:t>
            </a:r>
            <a:r>
              <a:rPr lang="ru-RU" sz="2000" dirty="0" smtClean="0"/>
              <a:t>Г.И</a:t>
            </a:r>
            <a:r>
              <a:rPr lang="ru-RU" sz="2000" dirty="0"/>
              <a:t>. </a:t>
            </a:r>
            <a:r>
              <a:rPr lang="ru-RU" sz="2000" dirty="0" err="1"/>
              <a:t>Невельского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5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88" y="237844"/>
            <a:ext cx="9952505" cy="641618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7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Природоохранная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08884"/>
            <a:ext cx="10515600" cy="78515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Областной экологический конкурс «Костромская Земля» </a:t>
            </a:r>
          </a:p>
          <a:p>
            <a:pPr marL="0" indent="0" algn="ctr">
              <a:buNone/>
            </a:pPr>
            <a:r>
              <a:rPr lang="ru-RU" sz="2000" b="1" dirty="0" smtClean="0"/>
              <a:t>Совместно с </a:t>
            </a:r>
            <a:r>
              <a:rPr lang="ru-RU" sz="2000" b="1" dirty="0" smtClean="0"/>
              <a:t>Музеем </a:t>
            </a:r>
            <a:r>
              <a:rPr lang="ru-RU" sz="2000" b="1" dirty="0" smtClean="0"/>
              <a:t>природы Костромской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394043"/>
            <a:ext cx="6355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Две номинации</a:t>
            </a:r>
            <a:r>
              <a:rPr lang="ru-RU" sz="2000" dirty="0"/>
              <a:t>: «Экологический </a:t>
            </a:r>
            <a:r>
              <a:rPr lang="ru-RU" sz="2000" dirty="0" smtClean="0"/>
              <a:t>плакат», </a:t>
            </a:r>
            <a:r>
              <a:rPr lang="ru-RU" sz="2000" dirty="0"/>
              <a:t>«Рукотворная книга</a:t>
            </a:r>
            <a:r>
              <a:rPr lang="ru-RU" sz="2000" dirty="0" smtClean="0"/>
              <a:t>».</a:t>
            </a:r>
            <a:endParaRPr lang="ru-RU" sz="2000" dirty="0"/>
          </a:p>
          <a:p>
            <a:pPr lvl="0" algn="just"/>
            <a:r>
              <a:rPr lang="ru-RU" sz="2000" b="1" dirty="0" smtClean="0"/>
              <a:t>Цели </a:t>
            </a:r>
            <a:r>
              <a:rPr lang="ru-RU" sz="2000" b="1" dirty="0"/>
              <a:t>и задачи конкурса</a:t>
            </a:r>
          </a:p>
          <a:p>
            <a:pPr lvl="0" algn="just"/>
            <a:r>
              <a:rPr lang="ru-RU" sz="2000" dirty="0"/>
              <a:t>активизация интереса к экологии и природе Костромской области у детей, проживающих на территории региона</a:t>
            </a:r>
            <a:r>
              <a:rPr lang="ru-RU" sz="2000" dirty="0" smtClean="0"/>
              <a:t>; повышение </a:t>
            </a:r>
            <a:r>
              <a:rPr lang="ru-RU" sz="2000" dirty="0"/>
              <a:t>у детей интереса к чтению и к книге</a:t>
            </a:r>
            <a:r>
              <a:rPr lang="ru-RU" sz="2000" dirty="0" smtClean="0"/>
              <a:t>; активизация </a:t>
            </a:r>
            <a:r>
              <a:rPr lang="ru-RU" sz="2000" dirty="0"/>
              <a:t>творческой активности детей</a:t>
            </a:r>
            <a:r>
              <a:rPr lang="ru-RU" sz="2000" dirty="0" smtClean="0"/>
              <a:t>; стимулирование </a:t>
            </a:r>
            <a:r>
              <a:rPr lang="ru-RU" sz="2000" dirty="0"/>
              <a:t>словесного творчества у детей</a:t>
            </a:r>
            <a:r>
              <a:rPr lang="ru-RU" sz="2000" dirty="0" smtClean="0"/>
              <a:t>.</a:t>
            </a:r>
          </a:p>
          <a:p>
            <a:pPr lvl="0" algn="just"/>
            <a:r>
              <a:rPr lang="ru-RU" sz="2000" dirty="0"/>
              <a:t>Всего было прислано 328 работ. Из них 95 рукотворных книг и 233 экологических плакатов. </a:t>
            </a:r>
            <a:r>
              <a:rPr lang="ru-RU" sz="2000" dirty="0" smtClean="0"/>
              <a:t>Охват </a:t>
            </a:r>
            <a:r>
              <a:rPr lang="ru-RU" sz="2000" dirty="0"/>
              <a:t>участников в этом году имеет рекордное число – около 600 человек.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176" y="2890593"/>
            <a:ext cx="4476750" cy="328910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4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Научная и исследовательская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942096" cy="8096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Экспедиция «Унорож: путешествие сквозь века</a:t>
            </a:r>
            <a:r>
              <a:rPr lang="ru-RU" sz="2000" b="1" dirty="0" smtClean="0"/>
              <a:t>»</a:t>
            </a:r>
          </a:p>
          <a:p>
            <a:pPr marL="0" indent="0" algn="ctr">
              <a:buNone/>
            </a:pPr>
            <a:r>
              <a:rPr lang="ru-RU" sz="2000" b="1" dirty="0" smtClean="0"/>
              <a:t> </a:t>
            </a:r>
            <a:r>
              <a:rPr lang="ru-RU" sz="2000" b="1" dirty="0"/>
              <a:t>Межрегиональная комплексная </a:t>
            </a:r>
            <a:r>
              <a:rPr lang="ru-RU" sz="2000" b="1" dirty="0" smtClean="0"/>
              <a:t>археологическая </a:t>
            </a:r>
            <a:r>
              <a:rPr lang="ru-RU" sz="2000" b="1" dirty="0"/>
              <a:t>и </a:t>
            </a:r>
            <a:r>
              <a:rPr lang="ru-RU" sz="2000" b="1" dirty="0" smtClean="0"/>
              <a:t>научно-познавательная экспедиция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3900" y="2500313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Сохранение историко-культурного наследия методами археологических комплексных исследований, реализованных в форме межрегиональной экспедиции, работающей на уникальном объекте археологического наследия Городище Унорож (эпохи мезолита, раннего железного века и средневековья), а также в округе природного и исторического феномена - Галичское озеро. Привлечение внимания широкой общественности к малоизвестным фактам истории русского и финно-угорских народов Российской федерации.</a:t>
            </a:r>
          </a:p>
          <a:p>
            <a:pPr algn="just"/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774504"/>
            <a:ext cx="4846096" cy="3227294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5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Природоохранная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14407"/>
            <a:ext cx="10515600" cy="70018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b="1" dirty="0" smtClean="0"/>
              <a:t>Фотоконкурс «Природа моей Родины»</a:t>
            </a:r>
          </a:p>
          <a:p>
            <a:pPr marL="0" indent="0" algn="ctr">
              <a:buNone/>
            </a:pPr>
            <a:r>
              <a:rPr lang="ru-RU" sz="2000" b="1" dirty="0"/>
              <a:t>с</a:t>
            </a:r>
            <a:r>
              <a:rPr lang="ru-RU" sz="2000" b="1" dirty="0" smtClean="0"/>
              <a:t>овместно с Музеем природы </a:t>
            </a:r>
            <a:r>
              <a:rPr lang="ru-RU" sz="2000" b="1" dirty="0"/>
              <a:t>К</a:t>
            </a:r>
            <a:r>
              <a:rPr lang="ru-RU" sz="2000" b="1" dirty="0" smtClean="0"/>
              <a:t>остромской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753" y="2568855"/>
            <a:ext cx="5524445" cy="373781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7177" y="2568855"/>
            <a:ext cx="51860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Цели и задачи конкурса</a:t>
            </a:r>
          </a:p>
          <a:p>
            <a:pPr algn="just"/>
            <a:r>
              <a:rPr lang="ru-RU" sz="2000" dirty="0"/>
              <a:t>Повышение интереса к природе Костромской </a:t>
            </a:r>
            <a:r>
              <a:rPr lang="ru-RU" sz="2000" dirty="0" smtClean="0"/>
              <a:t>области, а также акцентирование </a:t>
            </a:r>
            <a:r>
              <a:rPr lang="ru-RU" sz="2000" dirty="0"/>
              <a:t>внимания </a:t>
            </a:r>
            <a:r>
              <a:rPr lang="ru-RU" sz="2000" dirty="0" smtClean="0"/>
              <a:t>жителей региона  </a:t>
            </a:r>
            <a:r>
              <a:rPr lang="ru-RU" sz="2000" dirty="0"/>
              <a:t>на проблемы </a:t>
            </a:r>
            <a:r>
              <a:rPr lang="ru-RU" sz="2000" dirty="0" smtClean="0"/>
              <a:t>экологии.</a:t>
            </a:r>
            <a:endParaRPr lang="ru-RU" sz="2000" dirty="0"/>
          </a:p>
          <a:p>
            <a:pPr algn="just"/>
            <a:r>
              <a:rPr lang="ru-RU" sz="2000" dirty="0"/>
              <a:t>Принять участие в конкурсе </a:t>
            </a:r>
            <a:r>
              <a:rPr lang="ru-RU" sz="2000" dirty="0" smtClean="0"/>
              <a:t>могли </a:t>
            </a:r>
            <a:r>
              <a:rPr lang="ru-RU" sz="2000" dirty="0"/>
              <a:t>фотографы от 6 лет</a:t>
            </a:r>
            <a:r>
              <a:rPr lang="ru-RU" sz="2000" dirty="0" smtClean="0"/>
              <a:t>. Конкурс </a:t>
            </a:r>
            <a:r>
              <a:rPr lang="ru-RU" sz="2000" dirty="0"/>
              <a:t>проводится по нескольким номинациям: «Природа свое возьмет», «Палитра жизни», «Редкие встречи</a:t>
            </a:r>
            <a:r>
              <a:rPr lang="ru-RU" sz="2000" dirty="0" smtClean="0"/>
              <a:t>». </a:t>
            </a:r>
            <a:r>
              <a:rPr lang="ru-RU" sz="2000" dirty="0"/>
              <a:t>В конкурсе приняло участие около 400 человек, которые прислали 531 фотоработу со всей Костромской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796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Природоохранная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1586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 smtClean="0"/>
              <a:t>Эко-проект «Благоустройство памятника природы и  объекта культурного наследия </a:t>
            </a:r>
          </a:p>
          <a:p>
            <a:pPr marL="0" indent="0" algn="ctr">
              <a:buNone/>
            </a:pPr>
            <a:r>
              <a:rPr lang="ru-RU" sz="2000" b="1" dirty="0" smtClean="0"/>
              <a:t>«Парковый ансамбль усадьбы </a:t>
            </a:r>
            <a:r>
              <a:rPr lang="ru-RU" sz="2000" b="1" dirty="0" err="1" smtClean="0"/>
              <a:t>Лугининых</a:t>
            </a:r>
            <a:r>
              <a:rPr lang="ru-RU" sz="2000" b="1" dirty="0" smtClean="0"/>
              <a:t>» как туристического объекта»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785826"/>
            <a:ext cx="54819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</a:t>
            </a:r>
          </a:p>
          <a:p>
            <a:pPr algn="just"/>
            <a:r>
              <a:rPr lang="ru-RU" sz="2000" dirty="0"/>
              <a:t>Основная цель проекта — сохранение рекреационного, эстетического и культурно-исторического значения парка, а также создание на территории </a:t>
            </a:r>
            <a:r>
              <a:rPr lang="ru-RU" sz="2000" dirty="0" err="1"/>
              <a:t>Лугининского</a:t>
            </a:r>
            <a:r>
              <a:rPr lang="ru-RU" sz="2000" dirty="0"/>
              <a:t> парка многофункциональной зоны активного отдыха, формирование паркового ландшафта, разработка экологической тропы на основе реконструкции зеленых насаждений и прудов.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908" y="2785826"/>
            <a:ext cx="5266700" cy="350739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859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456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Природоохранная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4476"/>
            <a:ext cx="10515600" cy="88776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Выпуск сборника «Природно-заповедный фонд Костромской области: </a:t>
            </a:r>
          </a:p>
          <a:p>
            <a:pPr marL="0" indent="0" algn="ctr">
              <a:buNone/>
            </a:pPr>
            <a:r>
              <a:rPr lang="ru-RU" sz="2000" b="1" dirty="0" smtClean="0"/>
              <a:t>вчера, сегодня, завтра»  Совместно с Музеем природы Костромской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922" b="6691"/>
          <a:stretch/>
        </p:blipFill>
        <p:spPr>
          <a:xfrm>
            <a:off x="7525534" y="2673599"/>
            <a:ext cx="3828266" cy="383039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09611" y="2528888"/>
            <a:ext cx="6606373" cy="410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</a:t>
            </a:r>
            <a:r>
              <a:rPr lang="ru-RU" sz="2000" b="1" dirty="0" smtClean="0"/>
              <a:t>проекта </a:t>
            </a:r>
            <a:endParaRPr lang="ru-RU" sz="2000" b="1" dirty="0"/>
          </a:p>
          <a:p>
            <a:pPr algn="just"/>
            <a:r>
              <a:rPr lang="ru-RU" sz="2000" dirty="0" smtClean="0"/>
              <a:t>В сборнике представлен </a:t>
            </a:r>
            <a:r>
              <a:rPr lang="ru-RU" sz="2000" dirty="0"/>
              <a:t>краткий обзор истории создания сети особо охраняемых природных территорий в Костромской области, Схемы развития и размещения ООПТ регионального значения, приводятся краткие описания государственного природного заповедника «Кологривский лес» и пяти действующих заказников. Представлены обобщённые данные результатов обследований десяти проектируемых ООПТ, проведенных в период с 2015 по 2017 годы. </a:t>
            </a:r>
            <a:r>
              <a:rPr lang="ru-RU" sz="2000" dirty="0" smtClean="0"/>
              <a:t>Сборник для </a:t>
            </a:r>
            <a:r>
              <a:rPr lang="ru-RU" sz="2000" dirty="0"/>
              <a:t>учителей, школьников, преподавателей и студентов биологических и экологических специальностей, специалистов в области охраны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414182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862" y="25306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Природоохранная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8625"/>
            <a:ext cx="10515600" cy="8359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Изготовление и распространение по школам области набора открыток</a:t>
            </a:r>
          </a:p>
          <a:p>
            <a:pPr marL="0" indent="0" algn="ctr">
              <a:buNone/>
            </a:pPr>
            <a:r>
              <a:rPr lang="ru-RU" sz="2000" b="1" dirty="0" smtClean="0"/>
              <a:t> «Ягодное богатство Костромского края»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4862" y="2414588"/>
            <a:ext cx="51521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Цель проекта:</a:t>
            </a:r>
            <a:endParaRPr lang="ru-RU" sz="2000" b="1" dirty="0"/>
          </a:p>
          <a:p>
            <a:pPr algn="just"/>
            <a:r>
              <a:rPr lang="ru-RU" sz="2000" dirty="0"/>
              <a:t>Популяризация и сохранение природного потенциала Костромской области. Просвещение школьников о пользе лесных ягод. </a:t>
            </a:r>
            <a:r>
              <a:rPr lang="ru-RU" sz="2000" dirty="0" smtClean="0"/>
              <a:t>Были выпущены наборы </a:t>
            </a:r>
            <a:r>
              <a:rPr lang="ru-RU" sz="2000" dirty="0"/>
              <a:t>цветных открыток с описанием съедобных дикорастущих ягод, распространенных на территории Костромской области</a:t>
            </a:r>
            <a:r>
              <a:rPr lang="ru-RU" sz="2000" dirty="0" smtClean="0"/>
              <a:t>, которые </a:t>
            </a:r>
            <a:r>
              <a:rPr lang="ru-RU" sz="2000" dirty="0"/>
              <a:t>переданы в школы региона</a:t>
            </a:r>
            <a:r>
              <a:rPr lang="ru-RU" sz="2000" dirty="0" smtClean="0"/>
              <a:t>. В </a:t>
            </a:r>
            <a:r>
              <a:rPr lang="ru-RU" sz="2000" dirty="0"/>
              <a:t>наборе 20 видов съедобных дикорастущих ягод. </a:t>
            </a:r>
            <a:r>
              <a:rPr lang="ru-RU" sz="2000" dirty="0" smtClean="0"/>
              <a:t>В том числе морошка, жимолость, смородина колосистая, земляника мускусная, малина арктическая, ежевика, костяника, рябина, калина, </a:t>
            </a:r>
            <a:r>
              <a:rPr lang="ru-RU" sz="2000" dirty="0" err="1" smtClean="0"/>
              <a:t>шикша</a:t>
            </a:r>
            <a:r>
              <a:rPr lang="ru-RU" sz="2000" dirty="0" smtClean="0"/>
              <a:t> и гонобобель.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5389"/>
            <a:ext cx="5444420" cy="362575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886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92" y="107576"/>
            <a:ext cx="5275637" cy="365905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308" y="107576"/>
            <a:ext cx="5477720" cy="365905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957" y="2997547"/>
            <a:ext cx="5281053" cy="371920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916392" y="4039723"/>
            <a:ext cx="4784636" cy="1015663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Наборы открыток выпущены благодаря поддержке компании «Городские цветы» (руководитель </a:t>
            </a:r>
            <a:r>
              <a:rPr lang="ru-RU" sz="2000" dirty="0" err="1" smtClean="0"/>
              <a:t>Г.В.Мелоян</a:t>
            </a:r>
            <a:r>
              <a:rPr lang="ru-RU" sz="2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8440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Экспедиционная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03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Экспедиция-сплав «В поисках затерянного города»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15067"/>
            <a:ext cx="5350198" cy="35630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03729" y="2515067"/>
            <a:ext cx="52802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Цели и задачи конкурса</a:t>
            </a:r>
          </a:p>
          <a:p>
            <a:pPr lvl="0" algn="just"/>
            <a:r>
              <a:rPr lang="ru-RU" sz="2000" dirty="0"/>
              <a:t>Экспедиция по рекам Вига и Унжа, основная задача которой проведение археологической разведки на реке Унже (Кологривский район) с целью найти город (поселение) </a:t>
            </a:r>
            <a:r>
              <a:rPr lang="ru-RU" sz="2000" dirty="0" err="1"/>
              <a:t>Шишкелёв</a:t>
            </a:r>
            <a:r>
              <a:rPr lang="ru-RU" sz="2000" dirty="0"/>
              <a:t>, упоминаемый в исторических документах до XVI века. </a:t>
            </a:r>
            <a:r>
              <a:rPr lang="ru-RU" sz="2000" dirty="0" smtClean="0"/>
              <a:t>Удалось </a:t>
            </a:r>
            <a:r>
              <a:rPr lang="ru-RU" sz="2000" dirty="0"/>
              <a:t>определить перспективные места и открыть </a:t>
            </a:r>
            <a:r>
              <a:rPr lang="ru-RU" sz="2000" dirty="0" smtClean="0"/>
              <a:t>три новых памятника </a:t>
            </a:r>
            <a:r>
              <a:rPr lang="ru-RU" sz="2000" dirty="0"/>
              <a:t>археологии XV-XIX веков, один из которых, вероятно, является Старым Кологривом. </a:t>
            </a:r>
          </a:p>
          <a:p>
            <a:pPr lvl="0" algn="just"/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4754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49" y="164976"/>
            <a:ext cx="5278252" cy="377824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2449" y="4186237"/>
            <a:ext cx="116138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культурном слое были обнаружены не только фрагменты кухонной и столовой посуды XV-XVIII веков, но и характерные для крупных сельских и городских поселений находки. Это серебряный перстень и ключ к навесному замку, датированный второй половиной XIV-XV веков. </a:t>
            </a:r>
          </a:p>
          <a:p>
            <a:pPr algn="just"/>
            <a:r>
              <a:rPr lang="ru-RU" sz="2000" dirty="0"/>
              <a:t>Собранная керамика самобытна и отличается от гончарных традиций того времени, бытовавших и в Костроме и, например, в Нижнем </a:t>
            </a:r>
            <a:r>
              <a:rPr lang="ru-RU" sz="2000" dirty="0" smtClean="0"/>
              <a:t>Новгороде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385" y="164976"/>
            <a:ext cx="6098878" cy="37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3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Экспедиционная деятельность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39280"/>
            <a:ext cx="10515600" cy="48726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Экспедиция-сплав «Из варяг в арабы</a:t>
            </a:r>
            <a:r>
              <a:rPr lang="ru-RU" sz="2000" dirty="0" smtClean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24" y="2562411"/>
            <a:ext cx="5400258" cy="378565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200" y="2562411"/>
            <a:ext cx="49305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Цель проекта</a:t>
            </a:r>
            <a:endParaRPr lang="ru-RU" sz="2000" b="1" dirty="0"/>
          </a:p>
          <a:p>
            <a:pPr algn="just"/>
            <a:r>
              <a:rPr lang="ru-RU" sz="2000" dirty="0"/>
              <a:t>Экспедиция по рекам Вологодской и Костромской области, основная цель которой изучить и описать известный средневековый торговый путь, получивший условное историческое название «Из варяг в арабы». Команда из четырех человек преодолела путь по </a:t>
            </a:r>
            <a:r>
              <a:rPr lang="ru-RU" sz="2000" dirty="0" smtClean="0"/>
              <a:t>рекам двух регионов </a:t>
            </a:r>
            <a:r>
              <a:rPr lang="ru-RU" sz="2000" dirty="0"/>
              <a:t>на уменьшенной копии ладьи северных народов. </a:t>
            </a:r>
            <a:r>
              <a:rPr lang="ru-RU" sz="2000" dirty="0" smtClean="0"/>
              <a:t>Маршрут </a:t>
            </a:r>
            <a:r>
              <a:rPr lang="ru-RU" sz="2000" dirty="0"/>
              <a:t>был составлен по рекам: </a:t>
            </a:r>
            <a:r>
              <a:rPr lang="ru-RU" sz="2000" dirty="0" err="1"/>
              <a:t>Вохтожка</a:t>
            </a:r>
            <a:r>
              <a:rPr lang="ru-RU" sz="2000" dirty="0"/>
              <a:t>, </a:t>
            </a:r>
            <a:r>
              <a:rPr lang="ru-RU" sz="2000" dirty="0" err="1"/>
              <a:t>Килега</a:t>
            </a:r>
            <a:r>
              <a:rPr lang="ru-RU" sz="2000" dirty="0"/>
              <a:t>, </a:t>
            </a:r>
            <a:r>
              <a:rPr lang="ru-RU" sz="2000" dirty="0" err="1"/>
              <a:t>Монза</a:t>
            </a:r>
            <a:r>
              <a:rPr lang="ru-RU" sz="2000" dirty="0"/>
              <a:t>, Кострома, </a:t>
            </a:r>
            <a:r>
              <a:rPr lang="ru-RU" sz="2000" dirty="0" err="1"/>
              <a:t>Векса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9728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4" y="256896"/>
            <a:ext cx="5589494" cy="31382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434" y="256896"/>
            <a:ext cx="6595405" cy="370304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5913" y="4302578"/>
            <a:ext cx="6098406" cy="1323439"/>
          </a:xfrm>
          <a:prstGeom prst="rect">
            <a:avLst/>
          </a:prstGeom>
          <a:solidFill>
            <a:schemeClr val="lt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Основная цель, которую ставили перед собой исследователи, изучить и описать средневековый торговый путь, получивший условное историческое название «Из варяг в арабы».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026" y="3395164"/>
            <a:ext cx="4545106" cy="31382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312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922" y="714749"/>
            <a:ext cx="10824886" cy="1325563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Деятельность, направленная на </a:t>
            </a: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сохранение </a:t>
            </a: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популяризацию объектов исторического и культурного наследия, в том числе фондов библиотек, архивов и музеев </a:t>
            </a: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РГО</a:t>
            </a:r>
            <a:endParaRPr lang="ru-RU" sz="32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922" y="2360094"/>
            <a:ext cx="6405563" cy="450783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 smtClean="0"/>
              <a:t>Пчелкино: родная гавань династии Бутаковых</a:t>
            </a:r>
          </a:p>
          <a:p>
            <a:pPr marL="0" indent="0" algn="just">
              <a:buNone/>
            </a:pPr>
            <a:r>
              <a:rPr lang="ru-RU" sz="2000" b="1" dirty="0" smtClean="0"/>
              <a:t>Цели </a:t>
            </a:r>
            <a:r>
              <a:rPr lang="ru-RU" sz="2000" b="1" dirty="0" smtClean="0"/>
              <a:t>проекта </a:t>
            </a:r>
            <a:r>
              <a:rPr lang="ru-RU" sz="2000" dirty="0" smtClean="0"/>
              <a:t>Увековечивание </a:t>
            </a:r>
            <a:r>
              <a:rPr lang="ru-RU" sz="2000" dirty="0"/>
              <a:t>памяти морской династии Бутаковых, уроженцев </a:t>
            </a:r>
            <a:r>
              <a:rPr lang="ru-RU" sz="2000" dirty="0" err="1"/>
              <a:t>Судиславского</a:t>
            </a:r>
            <a:r>
              <a:rPr lang="ru-RU" sz="2000" dirty="0"/>
              <a:t> района Костромской области. Сохранение объектов историко-культурного наследия, тесно связанных с династией русских моряков и путешественников Бутаковых</a:t>
            </a:r>
            <a:r>
              <a:rPr lang="ru-RU" sz="2000" dirty="0" smtClean="0"/>
              <a:t>. Задача инициировать </a:t>
            </a:r>
            <a:r>
              <a:rPr lang="ru-RU" sz="2000" dirty="0"/>
              <a:t>процедуру придания данным памятникам статуса объектов археологического и историко-культурного наследия и постановку их на государственный учет и охрану. Систематизировать полученные материалы в форме полевых археологических отчетов, научно-популярных статей, материалов для </a:t>
            </a:r>
            <a:r>
              <a:rPr lang="ru-RU" sz="2000" dirty="0" smtClean="0"/>
              <a:t>СМИ. </a:t>
            </a:r>
            <a:r>
              <a:rPr lang="ru-RU" sz="2000" dirty="0"/>
              <a:t>Провести благоустройство территории</a:t>
            </a:r>
            <a:r>
              <a:rPr lang="ru-RU" sz="2000" dirty="0" smtClean="0"/>
              <a:t>. Отметить </a:t>
            </a:r>
            <a:r>
              <a:rPr lang="ru-RU" sz="2000" dirty="0"/>
              <a:t>данные объекты на местности памятными знаками и увековечить на карте памятных мест, связанных с историей Костромской области.</a:t>
            </a:r>
            <a:endParaRPr lang="ru-RU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617" y="2350169"/>
            <a:ext cx="4054191" cy="413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86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421" y="3102998"/>
            <a:ext cx="5681273" cy="282520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6" y="525558"/>
            <a:ext cx="5769586" cy="45050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981886" y="717065"/>
            <a:ext cx="5860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Уникальные находки экспедиции 2017 года</a:t>
            </a:r>
            <a:r>
              <a:rPr lang="ru-RU" sz="2000" dirty="0" smtClean="0"/>
              <a:t> </a:t>
            </a:r>
            <a:r>
              <a:rPr lang="ru-RU" sz="2000" dirty="0"/>
              <a:t>Б</a:t>
            </a:r>
            <a:r>
              <a:rPr lang="ru-RU" sz="2000" dirty="0" smtClean="0"/>
              <a:t>ронзолитейная мастерская, которая датируется </a:t>
            </a:r>
            <a:r>
              <a:rPr lang="ru-RU" sz="2000" dirty="0"/>
              <a:t>рубежом X-XI веков. </a:t>
            </a:r>
            <a:r>
              <a:rPr lang="ru-RU" sz="2000" dirty="0" err="1"/>
              <a:t>Унорожская</a:t>
            </a:r>
            <a:r>
              <a:rPr lang="ru-RU" sz="2000" dirty="0"/>
              <a:t> находка уникальна по масштабам – на площадке найдено более 20 тиглей для плавки металла, развал очажного устройства</a:t>
            </a:r>
            <a:r>
              <a:rPr lang="ru-RU" sz="2000" dirty="0" smtClean="0"/>
              <a:t>, инструментарий</a:t>
            </a:r>
            <a:r>
              <a:rPr lang="ru-RU" sz="2000" dirty="0"/>
              <a:t>, выплески цветного металла и одно изделие (</a:t>
            </a:r>
            <a:r>
              <a:rPr lang="ru-RU" sz="2000" dirty="0" smtClean="0"/>
              <a:t>бубенчик).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58886" y="5220319"/>
            <a:ext cx="5769586" cy="707886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Обнаружены фрагменты </a:t>
            </a:r>
            <a:r>
              <a:rPr lang="ru-RU" sz="2000" dirty="0"/>
              <a:t>монастырской стены и раннесредневековой </a:t>
            </a:r>
            <a:r>
              <a:rPr lang="ru-RU" sz="2000" dirty="0" smtClean="0"/>
              <a:t>дороги, </a:t>
            </a:r>
            <a:r>
              <a:rPr lang="ru-RU" sz="2000" dirty="0"/>
              <a:t>мощеной </a:t>
            </a:r>
            <a:r>
              <a:rPr lang="ru-RU" sz="2000" dirty="0" smtClean="0"/>
              <a:t>щепой.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674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4067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Деятельность, направленная на </a:t>
            </a: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сохранение и </a:t>
            </a: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популяризацию объектов исторического и культурного наследия, в том числе фондов библиотек, архивов и музеев </a:t>
            </a:r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РГО</a:t>
            </a:r>
            <a:endParaRPr lang="ru-RU" sz="32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08937"/>
            <a:ext cx="10842194" cy="39790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Создание Музея сохранения памяти </a:t>
            </a:r>
            <a:r>
              <a:rPr lang="ru-RU" sz="2000" dirty="0" err="1" smtClean="0"/>
              <a:t>Верхнеунжья</a:t>
            </a:r>
            <a:r>
              <a:rPr lang="ru-RU" sz="2000" dirty="0" smtClean="0"/>
              <a:t> (с. </a:t>
            </a:r>
            <a:r>
              <a:rPr lang="ru-RU" sz="2000" dirty="0" err="1" smtClean="0"/>
              <a:t>Илешево</a:t>
            </a:r>
            <a:r>
              <a:rPr lang="ru-RU" sz="2000" dirty="0" smtClean="0"/>
              <a:t>), музей РГО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4497" y="2949238"/>
            <a:ext cx="608255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Цели </a:t>
            </a:r>
            <a:r>
              <a:rPr lang="ru-RU" sz="2000" b="1" dirty="0" smtClean="0"/>
              <a:t>проекта:</a:t>
            </a:r>
            <a:r>
              <a:rPr lang="ru-RU" sz="2000" dirty="0" smtClean="0"/>
              <a:t> </a:t>
            </a:r>
            <a:r>
              <a:rPr lang="ru-RU" sz="1900" dirty="0"/>
              <a:t>сохранить то, что ещё не ушло в небытие, сохранить память письменную и предметную, осуществлять исторические и краеведческие исследования. Коллекция начала создаваться с 1993 года и продолжает пополняться усилиями местного населения музейными экспонатами</a:t>
            </a:r>
            <a:r>
              <a:rPr lang="ru-RU" sz="1900" dirty="0" smtClean="0"/>
              <a:t>. Музей </a:t>
            </a:r>
            <a:r>
              <a:rPr lang="ru-RU" sz="1900" dirty="0"/>
              <a:t>охватывает геологическую, </a:t>
            </a:r>
            <a:r>
              <a:rPr lang="ru-RU" sz="1900" dirty="0" smtClean="0"/>
              <a:t>географическую, антропологическую</a:t>
            </a:r>
            <a:r>
              <a:rPr lang="ru-RU" sz="1900" dirty="0"/>
              <a:t>, археологическую, этнографическую историю </a:t>
            </a:r>
            <a:r>
              <a:rPr lang="ru-RU" sz="1900" dirty="0" err="1"/>
              <a:t>Верхнеунжья</a:t>
            </a:r>
            <a:r>
              <a:rPr lang="ru-RU" sz="1900" dirty="0"/>
              <a:t>, отражает культуру, быт, трудовую деятельность, промыслы, существовавшие на территории </a:t>
            </a:r>
            <a:r>
              <a:rPr lang="ru-RU" sz="1900" dirty="0" err="1"/>
              <a:t>Верхнеунжья</a:t>
            </a:r>
            <a:r>
              <a:rPr lang="ru-RU" sz="1900" dirty="0"/>
              <a:t> от мезолита и неолита до начала XX-</a:t>
            </a:r>
            <a:r>
              <a:rPr lang="ru-RU" sz="1900" dirty="0" err="1"/>
              <a:t>го</a:t>
            </a:r>
            <a:r>
              <a:rPr lang="ru-RU" sz="1900" dirty="0"/>
              <a:t> века, а также советский период до 1970-х годов.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0" y="3256148"/>
            <a:ext cx="4803344" cy="319882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088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8785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 по организации и проведению публичных мероприятий,</a:t>
            </a:r>
            <a:b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том числе выставочная и экспозиционная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48964"/>
            <a:ext cx="10515600" cy="38641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Выставка «Судьба дипломата. Сквозь континенты в Нею»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720" y="3269595"/>
            <a:ext cx="4883539" cy="32522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3269595"/>
            <a:ext cx="56970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 </a:t>
            </a:r>
            <a:r>
              <a:rPr lang="ru-RU" sz="2000" dirty="0" smtClean="0"/>
              <a:t>выставка</a:t>
            </a:r>
            <a:r>
              <a:rPr lang="ru-RU" sz="2000" dirty="0"/>
              <a:t>, посвященная памяти выдающегося советского разведчика и дипломата, уроженца города </a:t>
            </a:r>
            <a:r>
              <a:rPr lang="ru-RU" sz="2000" dirty="0" err="1"/>
              <a:t>Нея</a:t>
            </a:r>
            <a:r>
              <a:rPr lang="ru-RU" sz="2000" dirty="0"/>
              <a:t> генерал-майора КГБ СССР Георгия Петровича Покровского.</a:t>
            </a:r>
          </a:p>
          <a:p>
            <a:pPr algn="just"/>
            <a:r>
              <a:rPr lang="ru-RU" sz="2000" dirty="0"/>
              <a:t>Основная цель выставки: познакомить жителей области с выдающимся земляком, раскрыть некоторые страницы семьи Покровских и их вклад в развитие </a:t>
            </a:r>
            <a:r>
              <a:rPr lang="ru-RU" sz="2000" dirty="0" err="1"/>
              <a:t>нейской</a:t>
            </a:r>
            <a:r>
              <a:rPr lang="ru-RU" sz="2000" dirty="0"/>
              <a:t> земли на протяжении 200 лет</a:t>
            </a:r>
            <a:r>
              <a:rPr lang="ru-RU" sz="2000" dirty="0" smtClean="0"/>
              <a:t>. Выставка была организована в музее города Нее, а также в военном историческом музее </a:t>
            </a:r>
            <a:r>
              <a:rPr lang="ru-RU" sz="2000" dirty="0" err="1" smtClean="0"/>
              <a:t>г.Костромы</a:t>
            </a:r>
            <a:r>
              <a:rPr lang="ru-RU" sz="2000" dirty="0" smtClean="0"/>
              <a:t> (здание гауптвахты)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86420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65" y="238841"/>
            <a:ext cx="4744011" cy="64960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13" y="238841"/>
            <a:ext cx="4476750" cy="64960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489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78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Международная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23452"/>
            <a:ext cx="10515600" cy="47428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Организация Автопробега Дружбы «Берлин-Москва»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532" y="2301851"/>
            <a:ext cx="5094451" cy="380448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8463" y="2301851"/>
            <a:ext cx="54075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Цель </a:t>
            </a:r>
            <a:r>
              <a:rPr lang="ru-RU" sz="2000" b="1" dirty="0"/>
              <a:t>Автопробега</a:t>
            </a:r>
            <a:r>
              <a:rPr lang="ru-RU" sz="2000" dirty="0"/>
              <a:t>, который </a:t>
            </a:r>
            <a:r>
              <a:rPr lang="ru-RU" sz="2000" dirty="0" smtClean="0"/>
              <a:t>продлился </a:t>
            </a:r>
            <a:r>
              <a:rPr lang="ru-RU" sz="2000" dirty="0"/>
              <a:t>три недели и </a:t>
            </a:r>
            <a:r>
              <a:rPr lang="ru-RU" sz="2000" dirty="0" smtClean="0"/>
              <a:t>охватил </a:t>
            </a:r>
            <a:r>
              <a:rPr lang="ru-RU" sz="2000" dirty="0"/>
              <a:t>45 городов по семи маршрутам - наладить культурные и дружеские связи, построить мир, основанный на дружбе и взаимопонимании между </a:t>
            </a:r>
            <a:r>
              <a:rPr lang="ru-RU" sz="2000" dirty="0" smtClean="0"/>
              <a:t>народами. В </a:t>
            </a:r>
            <a:r>
              <a:rPr lang="ru-RU" sz="2000" dirty="0"/>
              <a:t>этом году в Автопробеге </a:t>
            </a:r>
            <a:r>
              <a:rPr lang="ru-RU" sz="2000" dirty="0" smtClean="0"/>
              <a:t>принимало </a:t>
            </a:r>
            <a:r>
              <a:rPr lang="ru-RU" sz="2000" dirty="0"/>
              <a:t>участие 341 человек из 16 стран. Большая часть - из Германии. Самому младшему – всего 6 месяцев, самому старшему – 78 лет. </a:t>
            </a:r>
            <a:r>
              <a:rPr lang="ru-RU" sz="2000" dirty="0" smtClean="0"/>
              <a:t>В Костромскую область приехало восемь трейлеров (20 человек). Участники два дня были в Костромской области и знакомились с историей и традициями региона.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46337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440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Деятельность, направленная на оказание помощи научным работникам и иным специалистам в области географии и смежных отраслей знаний в осуществлении научных исследований, а также в повышении их квалификации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9203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Семинар для учителей «Опыт преподавания трудных страниц истории»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331" y="3279124"/>
            <a:ext cx="4803863" cy="319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200" y="3129199"/>
            <a:ext cx="5733081" cy="169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 </a:t>
            </a:r>
          </a:p>
          <a:p>
            <a:pPr algn="just"/>
            <a:r>
              <a:rPr lang="ru-RU" sz="2000" dirty="0"/>
              <a:t>На семинаре с темой «Комплексное исследование памятника русского средневековья селище Вёжи, как способ историко-патриотического воспитания молодежи» выступил Рябинцев Р.В.</a:t>
            </a:r>
          </a:p>
        </p:txBody>
      </p:sp>
    </p:spTree>
    <p:extLst>
      <p:ext uri="{BB962C8B-B14F-4D97-AF65-F5344CB8AC3E}">
        <p14:creationId xmlns:p14="http://schemas.microsoft.com/office/powerpoint/2010/main" val="521292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546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Деятельность, направленная на содействие практическому использованию достижений географии и смежных отраслей знаний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47887"/>
            <a:ext cx="10515600" cy="42050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Организация и проведение областного географического диктанта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847280"/>
            <a:ext cx="53071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 </a:t>
            </a:r>
          </a:p>
          <a:p>
            <a:pPr algn="just"/>
            <a:r>
              <a:rPr lang="ru-RU" sz="2000" dirty="0"/>
              <a:t>Популяризация географической науки и ликвидация географической, исторической неграмотности. </a:t>
            </a:r>
            <a:r>
              <a:rPr lang="ru-RU" sz="2000" dirty="0" smtClean="0"/>
              <a:t>Приняло участие свыше 500 человек. Кроме Костромы, площадки были размещены в Красном-на-Волге, Шарье, Нерехте. Средний бал ответов </a:t>
            </a:r>
            <a:r>
              <a:rPr lang="ru-RU" sz="2000" dirty="0" smtClean="0"/>
              <a:t>4,6, что выше общероссийских значений.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35" y="2847280"/>
            <a:ext cx="5114365" cy="310555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645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76213"/>
            <a:ext cx="5750859" cy="32288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83" y="3552999"/>
            <a:ext cx="5708217" cy="321087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753" y="176213"/>
            <a:ext cx="5750860" cy="32288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980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71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Деятельность, направленная на развитие молодежного движения Русского географического общества, работу с молодежью</a:t>
            </a:r>
            <a:endParaRPr lang="ru-RU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22699"/>
            <a:ext cx="10515600" cy="7163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 smtClean="0"/>
              <a:t>Участие в профильной смене РГО во Всероссийском лагере «Океан», «Артек», </a:t>
            </a:r>
          </a:p>
          <a:p>
            <a:pPr marL="0" indent="0" algn="ctr">
              <a:buNone/>
            </a:pPr>
            <a:r>
              <a:rPr lang="ru-RU" sz="2000" b="1" dirty="0" smtClean="0"/>
              <a:t>«Смена», «Орленок»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8212" y="3240741"/>
            <a:ext cx="5387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 </a:t>
            </a:r>
          </a:p>
          <a:p>
            <a:pPr algn="just"/>
            <a:r>
              <a:rPr lang="ru-RU" sz="2000" dirty="0"/>
              <a:t>В</a:t>
            </a:r>
            <a:r>
              <a:rPr lang="ru-RU" sz="2000" dirty="0" smtClean="0"/>
              <a:t>оспитание </a:t>
            </a:r>
            <a:r>
              <a:rPr lang="ru-RU" sz="2000" dirty="0"/>
              <a:t>детей и молодежи на лучших примерах служения Отечеству; </a:t>
            </a:r>
            <a:r>
              <a:rPr lang="ru-RU" sz="2000" dirty="0" smtClean="0"/>
              <a:t>изучение географии, истории, краеведения и биологии. В лагерях приняло участие 32 школьника из Костромской области.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88" y="3240741"/>
            <a:ext cx="5189362" cy="345589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119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64" y="234770"/>
            <a:ext cx="5144937" cy="385930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67" y="234770"/>
            <a:ext cx="4856484" cy="647531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70" y="3031758"/>
            <a:ext cx="4706472" cy="353040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271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190" y="1188358"/>
            <a:ext cx="10515600" cy="72810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 smtClean="0"/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77" y="2486571"/>
            <a:ext cx="2486026" cy="18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63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862" y="291760"/>
            <a:ext cx="6426853" cy="365428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2475" y="4546717"/>
            <a:ext cx="11515240" cy="13234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Жемчужинами </a:t>
            </a:r>
            <a:r>
              <a:rPr lang="ru-RU" sz="2000" dirty="0"/>
              <a:t>коллекции индивидуальных находок, </a:t>
            </a:r>
            <a:r>
              <a:rPr lang="ru-RU" sz="2000" dirty="0" smtClean="0"/>
              <a:t>полученных </a:t>
            </a:r>
            <a:r>
              <a:rPr lang="ru-RU" sz="2000" dirty="0"/>
              <a:t>в ходе раскопок в </a:t>
            </a:r>
            <a:r>
              <a:rPr lang="ru-RU" sz="2000" dirty="0" smtClean="0"/>
              <a:t>2017 году </a:t>
            </a:r>
            <a:r>
              <a:rPr lang="ru-RU" sz="2000" dirty="0"/>
              <a:t>на </a:t>
            </a:r>
            <a:r>
              <a:rPr lang="ru-RU" sz="2000" dirty="0" err="1"/>
              <a:t>Унороже</a:t>
            </a:r>
            <a:r>
              <a:rPr lang="ru-RU" sz="2000" dirty="0"/>
              <a:t>, являются две шумящие подвески. Одна относится к периоду IX – XI веков. Вторая, более ранняя, VIII — IX </a:t>
            </a:r>
            <a:r>
              <a:rPr lang="ru-RU" sz="2000" dirty="0" smtClean="0"/>
              <a:t>века, со </a:t>
            </a:r>
            <a:r>
              <a:rPr lang="ru-RU" sz="2000" dirty="0"/>
              <a:t>стилизацией в виде </a:t>
            </a:r>
            <a:r>
              <a:rPr lang="ru-RU" sz="2000" dirty="0" smtClean="0"/>
              <a:t>лошадки, которые </a:t>
            </a:r>
            <a:r>
              <a:rPr lang="ru-RU" sz="2000" dirty="0"/>
              <a:t>были характерны для </a:t>
            </a:r>
            <a:r>
              <a:rPr lang="ru-RU" sz="2000" dirty="0" smtClean="0"/>
              <a:t>Муромы.  </a:t>
            </a:r>
            <a:r>
              <a:rPr lang="ru-RU" sz="2000" dirty="0"/>
              <a:t>Уникальность этих предметов в их сохранности и целостности </a:t>
            </a:r>
            <a:r>
              <a:rPr lang="ru-RU" sz="2000" dirty="0" smtClean="0"/>
              <a:t>форм.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7" y="100066"/>
            <a:ext cx="5396825" cy="42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9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8" y="522610"/>
            <a:ext cx="5610450" cy="373632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925" y="2274243"/>
            <a:ext cx="5998734" cy="39693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981925" y="522610"/>
            <a:ext cx="59987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День археолога, 15 августа, в Костроме </a:t>
            </a:r>
            <a:r>
              <a:rPr lang="ru-RU" sz="2000" dirty="0" smtClean="0"/>
              <a:t>состоялась </a:t>
            </a:r>
            <a:r>
              <a:rPr lang="ru-RU" sz="2000" dirty="0"/>
              <a:t>презентация журнала, посвященного археологическим исследованиям городища </a:t>
            </a:r>
            <a:r>
              <a:rPr lang="ru-RU" sz="2000" dirty="0" err="1"/>
              <a:t>Унорож</a:t>
            </a:r>
            <a:r>
              <a:rPr lang="ru-RU" sz="2000" dirty="0"/>
              <a:t>, проведенным в 2013 - 2016 годах. </a:t>
            </a:r>
            <a:r>
              <a:rPr lang="ru-RU" sz="2000" dirty="0" smtClean="0"/>
              <a:t>На </a:t>
            </a:r>
            <a:r>
              <a:rPr lang="ru-RU" sz="2000" dirty="0"/>
              <a:t>презентацию журнала приглашены не только археологи,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578" y="4304626"/>
            <a:ext cx="5610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краеведы, историки</a:t>
            </a:r>
            <a:r>
              <a:rPr lang="ru-RU" sz="2000" dirty="0"/>
              <a:t>, попечители РГО, </a:t>
            </a:r>
            <a:r>
              <a:rPr lang="ru-RU" sz="2000" dirty="0" smtClean="0"/>
              <a:t>но </a:t>
            </a:r>
            <a:r>
              <a:rPr lang="ru-RU" sz="2000" dirty="0"/>
              <a:t>и ребята из Галичского района, ученики </a:t>
            </a:r>
            <a:r>
              <a:rPr lang="ru-RU" sz="2000" dirty="0" err="1"/>
              <a:t>Ореховской</a:t>
            </a:r>
            <a:r>
              <a:rPr lang="ru-RU" sz="2000" dirty="0"/>
              <a:t> и </a:t>
            </a:r>
            <a:r>
              <a:rPr lang="ru-RU" sz="2000" dirty="0" err="1"/>
              <a:t>Россоловской</a:t>
            </a:r>
            <a:r>
              <a:rPr lang="ru-RU" sz="2000" dirty="0"/>
              <a:t> школ, принимавшие непосредственное участие в археологических раскопках на протяжении четырех полевых сезонов. </a:t>
            </a:r>
          </a:p>
        </p:txBody>
      </p:sp>
    </p:spTree>
    <p:extLst>
      <p:ext uri="{BB962C8B-B14F-4D97-AF65-F5344CB8AC3E}">
        <p14:creationId xmlns:p14="http://schemas.microsoft.com/office/powerpoint/2010/main" val="242367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Научная и исследовательская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14407"/>
            <a:ext cx="10924306" cy="54105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Серия экспедиций «Развитие природно-заповедного фонда Костромской области»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539007"/>
            <a:ext cx="56567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</a:t>
            </a:r>
            <a:r>
              <a:rPr lang="ru-RU" sz="2000" b="1" dirty="0" smtClean="0"/>
              <a:t> проекте:</a:t>
            </a:r>
            <a:r>
              <a:rPr lang="ru-RU" sz="2000" b="1" dirty="0"/>
              <a:t> </a:t>
            </a:r>
          </a:p>
          <a:p>
            <a:pPr algn="just"/>
            <a:r>
              <a:rPr lang="ru-RU" sz="2000" dirty="0"/>
              <a:t>В ходе реализации проекта обследованы 9 территорий в </a:t>
            </a:r>
            <a:r>
              <a:rPr lang="ru-RU" sz="2000" dirty="0" err="1"/>
              <a:t>Макарьевском</a:t>
            </a:r>
            <a:r>
              <a:rPr lang="ru-RU" sz="2000" dirty="0"/>
              <a:t> районе, включённых в Схему размещения и развития ООПТ, как особо ценные природные объекты  и находящихся под угрозой вырубки. В результате обследования  составлены акты и обоснования создания ООПТ на данных территориях, а также подготовлены рекомендации по особенностям режима их хозяйственного </a:t>
            </a:r>
            <a:r>
              <a:rPr lang="ru-RU" sz="2000" dirty="0" smtClean="0"/>
              <a:t>использования.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612" y="2501619"/>
            <a:ext cx="5107894" cy="34016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69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77" y="214872"/>
            <a:ext cx="5729659" cy="43033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94" y="2362999"/>
            <a:ext cx="5739093" cy="43104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199094" y="214872"/>
            <a:ext cx="5739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Данный проект реализовывали члены отделения РГО и сотрудники Музея природы Костромской области. Также поддержку оказали: Департамент природных ресурсов и окружающей среды Костромской области, администрация </a:t>
            </a:r>
            <a:r>
              <a:rPr lang="ru-RU" sz="2000" dirty="0" err="1" smtClean="0"/>
              <a:t>Макарьевского</a:t>
            </a:r>
            <a:r>
              <a:rPr lang="ru-RU" sz="2000" dirty="0" smtClean="0"/>
              <a:t> района, сотрудники лесничества, а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6577" y="4734432"/>
            <a:ext cx="5729659" cy="193899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000" dirty="0"/>
              <a:t>также </a:t>
            </a:r>
            <a:r>
              <a:rPr lang="ru-RU" sz="2000" dirty="0" smtClean="0"/>
              <a:t>члены Клуба </a:t>
            </a:r>
            <a:r>
              <a:rPr lang="ru-RU" sz="2000" dirty="0"/>
              <a:t>активного отдыха «Серые волки Кострома». На каждой из обследованных территорий выявлены редкие и охраняемые виды животных. </a:t>
            </a:r>
            <a:r>
              <a:rPr lang="ru-RU" sz="2000" dirty="0" smtClean="0"/>
              <a:t>Три вида занесены </a:t>
            </a:r>
            <a:r>
              <a:rPr lang="ru-RU" sz="2000" dirty="0"/>
              <a:t>в федеральную Красную </a:t>
            </a:r>
            <a:r>
              <a:rPr lang="ru-RU" sz="2000" dirty="0" smtClean="0"/>
              <a:t>книгу, 27 </a:t>
            </a:r>
            <a:r>
              <a:rPr lang="ru-RU" sz="2000" dirty="0"/>
              <a:t>видов животных и птиц, </a:t>
            </a:r>
            <a:r>
              <a:rPr lang="ru-RU" sz="2000" dirty="0" smtClean="0"/>
              <a:t>занесены </a:t>
            </a:r>
            <a:r>
              <a:rPr lang="ru-RU" sz="2000" dirty="0"/>
              <a:t>в Красную книгу Костромской </a:t>
            </a:r>
            <a:r>
              <a:rPr lang="ru-RU" sz="2000" dirty="0" smtClean="0"/>
              <a:t>области.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396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Научная и исследовательская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9621"/>
            <a:ext cx="11009662" cy="58205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Комплексное исследование памятника </a:t>
            </a:r>
            <a:r>
              <a:rPr lang="ru-RU" sz="2000" b="1" dirty="0" smtClean="0"/>
              <a:t>русского </a:t>
            </a:r>
            <a:r>
              <a:rPr lang="ru-RU" sz="2000" b="1" dirty="0"/>
              <a:t>средневековья селище </a:t>
            </a:r>
            <a:r>
              <a:rPr lang="ru-RU" sz="2000" b="1" dirty="0" err="1"/>
              <a:t>Вёжи</a:t>
            </a:r>
            <a:r>
              <a:rPr lang="ru-RU" sz="2000" b="1" dirty="0"/>
              <a:t>, как способ   историко-патриотического   </a:t>
            </a:r>
            <a:r>
              <a:rPr lang="ru-RU" sz="2000" b="1" dirty="0" smtClean="0"/>
              <a:t>воспитания молодежи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286466"/>
            <a:ext cx="55088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проекта: </a:t>
            </a:r>
          </a:p>
          <a:p>
            <a:pPr algn="just"/>
            <a:r>
              <a:rPr lang="ru-RU" sz="2000" dirty="0"/>
              <a:t>Формирование объективного патриотического сознания у молодежи с помощью проведения археологической практики студентов I курса КГУ в рамках экспедиции на памятнике археологии в акватории Горьковского водохранилища селище </a:t>
            </a:r>
            <a:r>
              <a:rPr lang="ru-RU" sz="2000" dirty="0" err="1"/>
              <a:t>Вёжи</a:t>
            </a:r>
            <a:r>
              <a:rPr lang="ru-RU" sz="2000" dirty="0"/>
              <a:t>. Участие молодежи в подобном мероприятии напрямую связано с процессом сохранения историко-культурного наследия памятника периода освоения жителями северорусских земель территории Верхнего Поволжья (с XII-XIII вв.).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84" y="2395537"/>
            <a:ext cx="5287378" cy="352116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25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18" y="330617"/>
            <a:ext cx="6025963" cy="401303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29375" y="244008"/>
            <a:ext cx="55491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Знакомство и непосредственное участие в исследованиях подобного памятника археологии студентов и школьников, а также формирование адекватного взрослого мировоззрения, позволило в рамках выполнения учебного процесса и непосредственно археологической практики усилить процесс выстраивания так необходимого на сегодняшний день объективного отношения к истории своей страны и своего </a:t>
            </a:r>
            <a:r>
              <a:rPr lang="ru-RU" sz="2000" dirty="0" smtClean="0"/>
              <a:t>края.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87" y="3319990"/>
            <a:ext cx="5762625" cy="3390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025" y="4557713"/>
            <a:ext cx="6025962" cy="1938992"/>
          </a:xfrm>
          <a:prstGeom prst="rect">
            <a:avLst/>
          </a:prstGeom>
          <a:solidFill>
            <a:schemeClr val="lt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Историко-патриотические исследования памятника русского средневековья селище Вёжи стали новым инструментом патриотического </a:t>
            </a:r>
            <a:r>
              <a:rPr lang="ru-RU" sz="2000" dirty="0" smtClean="0"/>
              <a:t>воспитания, </a:t>
            </a:r>
            <a:r>
              <a:rPr lang="ru-RU" sz="2000" dirty="0"/>
              <a:t>в первую </a:t>
            </a:r>
            <a:r>
              <a:rPr lang="ru-RU" sz="2000" dirty="0" smtClean="0"/>
              <a:t>очередь, </a:t>
            </a:r>
            <a:r>
              <a:rPr lang="ru-RU" sz="2000" dirty="0"/>
              <a:t>в среде молодежи, а также жителей Костромской области и туристов, прибывающих из иных регионов.</a:t>
            </a:r>
          </a:p>
        </p:txBody>
      </p:sp>
    </p:spTree>
    <p:extLst>
      <p:ext uri="{BB962C8B-B14F-4D97-AF65-F5344CB8AC3E}">
        <p14:creationId xmlns:p14="http://schemas.microsoft.com/office/powerpoint/2010/main" val="2722704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1962</Words>
  <Application>Microsoft Office PowerPoint</Application>
  <PresentationFormat>Широкоэкранный</PresentationFormat>
  <Paragraphs>127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Презентация PowerPoint</vt:lpstr>
      <vt:lpstr>Научная и исследовательская деятельность</vt:lpstr>
      <vt:lpstr>Презентация PowerPoint</vt:lpstr>
      <vt:lpstr>Презентация PowerPoint</vt:lpstr>
      <vt:lpstr>Презентация PowerPoint</vt:lpstr>
      <vt:lpstr>Научная и исследовательская деятельность</vt:lpstr>
      <vt:lpstr>Презентация PowerPoint</vt:lpstr>
      <vt:lpstr>Научная и исследовательская деятельность</vt:lpstr>
      <vt:lpstr>Презентация PowerPoint</vt:lpstr>
      <vt:lpstr>Образовательная и информационно-просветительская деятельность</vt:lpstr>
      <vt:lpstr>Образовательная и информационно-просветительская деятельность</vt:lpstr>
      <vt:lpstr>Образовательная и информационно-просветительская деятельность</vt:lpstr>
      <vt:lpstr>Презентация PowerPoint</vt:lpstr>
      <vt:lpstr>Образовательная и информационно-просветительская деятельность</vt:lpstr>
      <vt:lpstr>Образовательная и информационно-просветительская деятельность</vt:lpstr>
      <vt:lpstr>Образовательная и информационно-просветительская деятельность</vt:lpstr>
      <vt:lpstr>Образовательная и информационно-просветительская деятельность</vt:lpstr>
      <vt:lpstr>Презентация PowerPoint</vt:lpstr>
      <vt:lpstr>Природоохранная деятельность</vt:lpstr>
      <vt:lpstr>Природоохранная деятельность</vt:lpstr>
      <vt:lpstr>Природоохранная деятельность</vt:lpstr>
      <vt:lpstr>Природоохранная деятельность</vt:lpstr>
      <vt:lpstr>Природоохранная деятельность</vt:lpstr>
      <vt:lpstr>Презентация PowerPoint</vt:lpstr>
      <vt:lpstr>Экспедиционная деятельность</vt:lpstr>
      <vt:lpstr>Презентация PowerPoint</vt:lpstr>
      <vt:lpstr>Экспедиционная деятельность</vt:lpstr>
      <vt:lpstr>Презентация PowerPoint</vt:lpstr>
      <vt:lpstr>Деятельность, направленная на сохранение и популяризацию объектов исторического и культурного наследия, в том числе фондов библиотек, архивов и музеев РГО</vt:lpstr>
      <vt:lpstr>Деятельность, направленная на сохранение и популяризацию объектов исторического и культурного наследия, в том числе фондов библиотек, архивов и музеев РГО</vt:lpstr>
      <vt:lpstr>Деятельность по организации и проведению публичных мероприятий, в том числе выставочная и экспозиционная деятельность</vt:lpstr>
      <vt:lpstr>Презентация PowerPoint</vt:lpstr>
      <vt:lpstr>Международная деятельность</vt:lpstr>
      <vt:lpstr>Деятельность, направленная на оказание помощи научным работникам и иным специалистам в области географии и смежных отраслей знаний в осуществлении научных исследований, а также в повышении их квалификации</vt:lpstr>
      <vt:lpstr>Деятельность, направленная на содействие практическому использованию достижений географии и смежных отраслей знаний</vt:lpstr>
      <vt:lpstr>Презентация PowerPoint</vt:lpstr>
      <vt:lpstr>Деятельность, направленная на развитие молодежного движения Русского географического общества, работу с молодежью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РГО Кострома 2</dc:creator>
  <cp:lastModifiedBy>РГО Кострома 1</cp:lastModifiedBy>
  <cp:revision>74</cp:revision>
  <dcterms:created xsi:type="dcterms:W3CDTF">2018-02-07T07:53:00Z</dcterms:created>
  <dcterms:modified xsi:type="dcterms:W3CDTF">2018-03-29T10:34:16Z</dcterms:modified>
</cp:coreProperties>
</file>