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2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18" r:id="rId19"/>
    <p:sldId id="316" r:id="rId20"/>
    <p:sldId id="280" r:id="rId21"/>
    <p:sldId id="319" r:id="rId22"/>
    <p:sldId id="276" r:id="rId23"/>
    <p:sldId id="277" r:id="rId24"/>
    <p:sldId id="273" r:id="rId25"/>
    <p:sldId id="274" r:id="rId26"/>
    <p:sldId id="314" r:id="rId27"/>
    <p:sldId id="278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11714-C2C1-436C-9F00-D4A234EEB362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21C47-5059-4F93-B383-D0FF1E4A78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43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>
            <a:extLst>
              <a:ext uri="{FF2B5EF4-FFF2-40B4-BE49-F238E27FC236}">
                <a16:creationId xmlns:a16="http://schemas.microsoft.com/office/drawing/2014/main" id="{17025901-2930-EB55-5802-223C6EE91FE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EA3B3B-B9BD-4F22-B81A-FF539150195F}" type="slidenum">
              <a:t>19</a:t>
            </a:fld>
            <a:endParaRPr lang="ru-RU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>
            <a:extLst>
              <a:ext uri="{FF2B5EF4-FFF2-40B4-BE49-F238E27FC236}">
                <a16:creationId xmlns:a16="http://schemas.microsoft.com/office/drawing/2014/main" id="{A5BD61F7-F304-7301-0086-DC98FB275C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>
            <a:extLst>
              <a:ext uri="{FF2B5EF4-FFF2-40B4-BE49-F238E27FC236}">
                <a16:creationId xmlns:a16="http://schemas.microsoft.com/office/drawing/2014/main" id="{59EB0531-2EC0-F1FB-D0A0-90204CE193F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14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81797" y="8686954"/>
            <a:ext cx="2976177" cy="4568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/>
          <a:p>
            <a:pPr algn="r" defTabSz="801654"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73AEF2F-3636-4CD3-A29B-252E002BE7AE}" type="slidenum">
              <a:rPr lang="ru-RU" sz="1200">
                <a:solidFill>
                  <a:srgbClr val="000000"/>
                </a:solidFill>
                <a:latin typeface="Times New Roman" pitchFamily="18"/>
                <a:ea typeface="Lucida Sans Unicode" pitchFamily="2"/>
                <a:cs typeface="Tahoma" pitchFamily="2"/>
              </a:rPr>
              <a:pPr algn="r" defTabSz="801654" hangingPunct="0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21</a:t>
            </a:fld>
            <a:endParaRPr lang="ru-RU" sz="12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2588" y="695325"/>
            <a:ext cx="6092825" cy="3427413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271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31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64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3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96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163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1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48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28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09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59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400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E88A7-85FD-41AD-AFEB-C74076DD0CE4}" type="datetimeFigureOut">
              <a:rPr lang="ru-RU" smtClean="0"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7D354-05E8-4686-B212-5E348D9A1D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99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oleObject" Target="../embeddings/oleObject1.bin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+mn-lt"/>
              </a:rPr>
              <a:t>Концепция здравого соперничества и эффективного природопользования в развитии Российской цивилизации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7192" y="4006717"/>
            <a:ext cx="9144000" cy="1655762"/>
          </a:xfrm>
        </p:spPr>
        <p:txBody>
          <a:bodyPr/>
          <a:lstStyle/>
          <a:p>
            <a:r>
              <a:rPr lang="ru-RU" dirty="0"/>
              <a:t>Кочуров Б. И., </a:t>
            </a:r>
            <a:r>
              <a:rPr lang="ru-RU" dirty="0" err="1"/>
              <a:t>Чубченко</a:t>
            </a:r>
            <a:r>
              <a:rPr lang="ru-RU" dirty="0"/>
              <a:t> Н. В.</a:t>
            </a:r>
          </a:p>
          <a:p>
            <a:r>
              <a:rPr lang="ru-RU" dirty="0"/>
              <a:t>Институт географии РАН,</a:t>
            </a:r>
          </a:p>
          <a:p>
            <a:r>
              <a:rPr lang="ru-RU" dirty="0"/>
              <a:t> Ульяновский государственный университет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080681" y="5991367"/>
            <a:ext cx="4687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29 сентября – 1 октября, 2025 г., г. Астрахань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8117" y="324984"/>
            <a:ext cx="10786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/>
              <a:t>Международной научно - практической конференции «Постижение миров Данилевского» в рамках </a:t>
            </a:r>
            <a:r>
              <a:rPr lang="ru-RU" sz="2400" i="1" dirty="0" err="1"/>
              <a:t>грантового</a:t>
            </a:r>
            <a:r>
              <a:rPr lang="ru-RU" sz="2400" i="1" dirty="0"/>
              <a:t> проекта РГО «Н. Я. Данилевский в пространстве России и Астраханского региона»</a:t>
            </a:r>
          </a:p>
        </p:txBody>
      </p:sp>
    </p:spTree>
    <p:extLst>
      <p:ext uri="{BB962C8B-B14F-4D97-AF65-F5344CB8AC3E}">
        <p14:creationId xmlns:p14="http://schemas.microsoft.com/office/powerpoint/2010/main" val="522467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6439" y="1320658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Основной задачей стратегии России является создание формации «Россия как справедливая, привлекательная система высоко эффективного природопользования». Это приведет к формированию наиболее выгодных внутренних и внешних условий и инвестиционной привлекательности, что обеспечит концентрацию и рост качественного квалифицированного труда, средств труда (современных наукоемких и </a:t>
            </a:r>
            <a:r>
              <a:rPr lang="ru-RU" sz="3200" dirty="0" err="1"/>
              <a:t>природосовместимых</a:t>
            </a:r>
            <a:r>
              <a:rPr lang="ru-RU" sz="3200" dirty="0"/>
              <a:t> и безопасных технологий), предмета труда (природных ресурсов и сырья).</a:t>
            </a:r>
          </a:p>
        </p:txBody>
      </p:sp>
    </p:spTree>
    <p:extLst>
      <p:ext uri="{BB962C8B-B14F-4D97-AF65-F5344CB8AC3E}">
        <p14:creationId xmlns:p14="http://schemas.microsoft.com/office/powerpoint/2010/main" val="1041367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0087" y="123877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Повышение эффективности природопользования нужно считать важнейшей, постоянно требующей внимания задачей общенационального значения. Высокоэффективные отрасли экономики образуют зоны благополучия, а низкоэффективные – зоны бедствия.</a:t>
            </a:r>
          </a:p>
        </p:txBody>
      </p:sp>
    </p:spTree>
    <p:extLst>
      <p:ext uri="{BB962C8B-B14F-4D97-AF65-F5344CB8AC3E}">
        <p14:creationId xmlns:p14="http://schemas.microsoft.com/office/powerpoint/2010/main" val="3375740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/>
              <a:t>Основная задача организации процессов эффективного природопользования – гармонизация трех основных соотношений при небольшом неравенстве числителя и знаменателя этих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68523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8" y="-30361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Продолжение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4677" y="802043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/>
              <a:t>1. С небольшим преимуществом прибыль-образующего сектора  (ЭПОС) экономики над </a:t>
            </a:r>
            <a:r>
              <a:rPr lang="ru-RU" sz="3200" dirty="0" err="1"/>
              <a:t>затратно</a:t>
            </a:r>
            <a:r>
              <a:rPr lang="ru-RU" sz="3200" dirty="0"/>
              <a:t> – экологическим (ЭЗЭС):</a:t>
            </a:r>
          </a:p>
          <a:p>
            <a:pPr marL="0" indent="0" algn="ctr">
              <a:buNone/>
            </a:pPr>
            <a:r>
              <a:rPr lang="ru-RU" sz="3200" dirty="0"/>
              <a:t>   1 </a:t>
            </a:r>
            <a:r>
              <a:rPr lang="en-US" sz="3200" dirty="0"/>
              <a:t>&lt;</a:t>
            </a:r>
            <a:r>
              <a:rPr lang="ru-RU" sz="3200" dirty="0"/>
              <a:t> </a:t>
            </a:r>
            <a:r>
              <a:rPr lang="en-US" sz="3200" dirty="0"/>
              <a:t>(</a:t>
            </a:r>
            <a:r>
              <a:rPr lang="ru-RU" sz="3200" dirty="0"/>
              <a:t>ЭПОС/ЭЗЭС)</a:t>
            </a:r>
            <a:r>
              <a:rPr lang="en-US" sz="3200" dirty="0"/>
              <a:t> &lt;</a:t>
            </a:r>
            <a:r>
              <a:rPr lang="ru-RU" sz="3200" dirty="0"/>
              <a:t> </a:t>
            </a:r>
            <a:r>
              <a:rPr lang="en-US" sz="3200" dirty="0"/>
              <a:t>1</a:t>
            </a:r>
            <a:r>
              <a:rPr lang="ru-RU" sz="3200" dirty="0"/>
              <a:t>,5</a:t>
            </a:r>
          </a:p>
          <a:p>
            <a:pPr marL="0" indent="0">
              <a:buNone/>
            </a:pPr>
            <a:r>
              <a:rPr lang="ru-RU" sz="3200" dirty="0"/>
              <a:t>2. С небольшим преимуществом креативной активности населения общенационального назначения (ОКАН) над креативной активностью индивидуального направления (ИКАН):</a:t>
            </a:r>
          </a:p>
          <a:p>
            <a:pPr marL="0" indent="0" algn="ctr">
              <a:buNone/>
            </a:pPr>
            <a:r>
              <a:rPr lang="ru-RU" sz="3200" dirty="0"/>
              <a:t>1 </a:t>
            </a:r>
            <a:r>
              <a:rPr lang="en-US" sz="3200" dirty="0"/>
              <a:t>&lt;</a:t>
            </a:r>
            <a:r>
              <a:rPr lang="ru-RU" sz="3200" dirty="0"/>
              <a:t> (ОКАН/ИКАН)</a:t>
            </a:r>
            <a:r>
              <a:rPr lang="en-US" sz="3200" dirty="0"/>
              <a:t> &lt;</a:t>
            </a:r>
            <a:r>
              <a:rPr lang="ru-RU" sz="3200" dirty="0"/>
              <a:t> 1,5</a:t>
            </a:r>
          </a:p>
          <a:p>
            <a:pPr marL="0" indent="0">
              <a:buNone/>
            </a:pPr>
            <a:r>
              <a:rPr lang="ru-RU" sz="3200" dirty="0"/>
              <a:t>3. С небольшим преимуществом натуральных показателей (НЭП) экономики над монетарными показателями (МЭП):</a:t>
            </a:r>
          </a:p>
          <a:p>
            <a:pPr marL="0" indent="0" algn="ctr">
              <a:buNone/>
            </a:pPr>
            <a:r>
              <a:rPr lang="ru-RU" sz="3200" dirty="0"/>
              <a:t>1</a:t>
            </a:r>
            <a:r>
              <a:rPr lang="en-US" sz="3200" dirty="0"/>
              <a:t> &lt;</a:t>
            </a:r>
            <a:r>
              <a:rPr lang="ru-RU" sz="3200" dirty="0"/>
              <a:t> (НЭП/МЭП)</a:t>
            </a:r>
            <a:r>
              <a:rPr lang="en-US" sz="3200" dirty="0"/>
              <a:t> &lt;</a:t>
            </a:r>
            <a:r>
              <a:rPr lang="ru-RU" sz="3200" dirty="0"/>
              <a:t> 1,5</a:t>
            </a:r>
          </a:p>
        </p:txBody>
      </p:sp>
    </p:spTree>
    <p:extLst>
      <p:ext uri="{BB962C8B-B14F-4D97-AF65-F5344CB8AC3E}">
        <p14:creationId xmlns:p14="http://schemas.microsoft.com/office/powerpoint/2010/main" val="2997429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6439" y="215189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Приведенные выше соотношения представляют антикризисное устойчивое состояние процессов природопользования. При этом финансовые потоки рассматриваются не как предмет обогащения, а как инструмент организации гармоничных процессов природопользования:</a:t>
            </a:r>
          </a:p>
          <a:p>
            <a:pPr marL="0" indent="0" algn="just">
              <a:buNone/>
            </a:pPr>
            <a:r>
              <a:rPr lang="ru-RU" sz="3200" dirty="0"/>
              <a:t>- прибыль сбалансировано обеспечивает развитие производства и восстановление природной среды;</a:t>
            </a:r>
          </a:p>
          <a:p>
            <a:pPr marL="0" indent="0" algn="just">
              <a:buNone/>
            </a:pPr>
            <a:r>
              <a:rPr lang="ru-RU" sz="3200" dirty="0"/>
              <a:t>- креативная активность населения сбалансировано устремляется к общенациональным и индивидуальным целям;</a:t>
            </a:r>
          </a:p>
          <a:p>
            <a:pPr marL="0" indent="0" algn="just">
              <a:buNone/>
            </a:pPr>
            <a:r>
              <a:rPr lang="ru-RU" sz="3200" dirty="0"/>
              <a:t>- рыночная экономика сбалансировано обладает натуральным содержанием товара и его денежной ценностью.</a:t>
            </a:r>
          </a:p>
        </p:txBody>
      </p:sp>
    </p:spTree>
    <p:extLst>
      <p:ext uri="{BB962C8B-B14F-4D97-AF65-F5344CB8AC3E}">
        <p14:creationId xmlns:p14="http://schemas.microsoft.com/office/powerpoint/2010/main" val="3249109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1848" y="1115941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Высокая эффективность природопользования будет осуществляться за счет того, что значительная часть прибыли от производства будет расходоваться на повышение благосостояние общества, а не на создание и потребление излишеств элиты монополизированной рыночной экономики. </a:t>
            </a:r>
          </a:p>
        </p:txBody>
      </p:sp>
    </p:spTree>
    <p:extLst>
      <p:ext uri="{BB962C8B-B14F-4D97-AF65-F5344CB8AC3E}">
        <p14:creationId xmlns:p14="http://schemas.microsoft.com/office/powerpoint/2010/main" val="136400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 что мы имеем сейчас</a:t>
            </a:r>
            <a:r>
              <a:rPr lang="en-US" dirty="0"/>
              <a:t>?</a:t>
            </a:r>
            <a:br>
              <a:rPr lang="en-US" dirty="0"/>
            </a:br>
            <a:r>
              <a:rPr lang="ru-RU" dirty="0"/>
              <a:t>Главные экологические проблемы мира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4678" y="1978926"/>
            <a:ext cx="10515600" cy="574570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Наиболее острой представляется проблема энергоемкости современного общества. Потребление энергии по истине взрывоподобно. Вклад последствий производства (генерации) и потребления энергии является одним из ключевых факторов разрушения природной среды. Предел </a:t>
            </a:r>
            <a:r>
              <a:rPr lang="ru-RU" dirty="0" err="1"/>
              <a:t>энергонасыщенности</a:t>
            </a:r>
            <a:r>
              <a:rPr lang="ru-RU" dirty="0"/>
              <a:t> планеты практически достигнут. Ненасытность общества потребления, разоряющего природную среду, проявляется в развитии рынка биотехнологий, приводящих к мутации всего живого, появлению новых вирусов и болезней, что может привести к исчезновению на Земле человека как вида.</a:t>
            </a:r>
          </a:p>
        </p:txBody>
      </p:sp>
    </p:spTree>
    <p:extLst>
      <p:ext uri="{BB962C8B-B14F-4D97-AF65-F5344CB8AC3E}">
        <p14:creationId xmlns:p14="http://schemas.microsoft.com/office/powerpoint/2010/main" val="964019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3734" y="965816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Негативные последствия возникают не от самого научного знания, а от его реализации. Когда наука открывает что-то новое, появляется ли уверенность, что оно будет воспринято природой и человечеством как благо</a:t>
            </a:r>
            <a:r>
              <a:rPr lang="en-US" sz="3200" dirty="0"/>
              <a:t>?</a:t>
            </a:r>
            <a:r>
              <a:rPr lang="ru-RU" sz="3200" dirty="0"/>
              <a:t> Безальтернативное утверждение, что инновации привносят в жизнь только добро, - достаточно спорно. Разумно предположить, что есть две стороны медали: позитивная и негативная. Поэтому принцип в экологии и биологии «не навреди!» остается всегда актуальным.</a:t>
            </a:r>
          </a:p>
        </p:txBody>
      </p:sp>
    </p:spTree>
    <p:extLst>
      <p:ext uri="{BB962C8B-B14F-4D97-AF65-F5344CB8AC3E}">
        <p14:creationId xmlns:p14="http://schemas.microsoft.com/office/powerpoint/2010/main" val="30025248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281450" y="5139776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 err="1">
                <a:latin typeface="Times New Roman"/>
                <a:ea typeface="Calibri"/>
              </a:rPr>
              <a:t>Рис.Исторический</a:t>
            </a:r>
            <a:r>
              <a:rPr lang="ru-RU" sz="2400" dirty="0">
                <a:latin typeface="Times New Roman"/>
                <a:ea typeface="Calibri"/>
              </a:rPr>
              <a:t> рост энергопотребления на Земле: Е-уровень энергопотребления (экса Дж=10</a:t>
            </a:r>
            <a:r>
              <a:rPr lang="ru-RU" sz="2400" baseline="30000" dirty="0">
                <a:latin typeface="Times New Roman"/>
                <a:ea typeface="Calibri"/>
              </a:rPr>
              <a:t>18</a:t>
            </a:r>
            <a:r>
              <a:rPr lang="ru-RU" sz="2400" dirty="0">
                <a:latin typeface="Times New Roman"/>
                <a:ea typeface="Calibri"/>
              </a:rPr>
              <a:t>Дж)</a:t>
            </a:r>
            <a:endParaRPr lang="ru-RU" sz="24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/>
          </p:cNvGraphicFramePr>
          <p:nvPr/>
        </p:nvGraphicFramePr>
        <p:xfrm>
          <a:off x="2639616" y="404664"/>
          <a:ext cx="6624736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5651482" imgH="4084674" progId="Excel.Chart.8">
                  <p:embed/>
                </p:oleObj>
              </mc:Choice>
              <mc:Fallback>
                <p:oleObj name="Диаграмма" r:id="rId2" imgW="5651482" imgH="4084674" progId="Excel.Chart.8">
                  <p:embed/>
                  <p:pic>
                    <p:nvPicPr>
                      <p:cNvPr id="6" name="Объект 5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-47"/>
                      <a:stretch>
                        <a:fillRect/>
                      </a:stretch>
                    </p:blipFill>
                    <p:spPr bwMode="auto">
                      <a:xfrm>
                        <a:off x="2639616" y="404664"/>
                        <a:ext cx="6624736" cy="4608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524001" y="38999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075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">
            <a:extLst>
              <a:ext uri="{FF2B5EF4-FFF2-40B4-BE49-F238E27FC236}">
                <a16:creationId xmlns:a16="http://schemas.microsoft.com/office/drawing/2014/main" id="{2240070B-04A7-C5DF-5762-120A1E25F89C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biLevel thresh="50000"/>
          </a:blip>
          <a:srcRect/>
          <a:stretch>
            <a:fillRect/>
          </a:stretch>
        </p:blipFill>
        <p:spPr>
          <a:xfrm>
            <a:off x="1847530" y="1628801"/>
            <a:ext cx="3294455" cy="237411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B78939D-3D87-0D0D-566D-ED7DCA35AC6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365776" y="1188958"/>
            <a:ext cx="4986602" cy="3272672"/>
          </a:xfrm>
        </p:spPr>
        <p:txBody>
          <a:bodyPr>
            <a:noAutofit/>
          </a:bodyPr>
          <a:lstStyle/>
          <a:p>
            <a:pPr lvl="0" algn="just"/>
            <a:r>
              <a:rPr lang="ru-RU" sz="2000" dirty="0">
                <a:latin typeface="Calibri" pitchFamily="18"/>
              </a:rPr>
              <a:t>На рисунке видно, что кривая термодинамики изотермических процессов состоит из 2-х частей (участков) преобразования энергии: участок свободной энергии и участок тепловой энергии, образуя диапазон устойчивого развития системы. При сильном воздействии на систему (на геосистему Земли), баланс преобразования энергии нарушается и в тепловую энергию преобразуется значительная часть энергии. Устойчивое функционирование системы нарушается или прекращается </a:t>
            </a:r>
            <a:br>
              <a:rPr lang="ru-RU" sz="2000" dirty="0">
                <a:latin typeface="Calibri" pitchFamily="18"/>
              </a:rPr>
            </a:br>
            <a:endParaRPr lang="ru-RU" sz="2000" dirty="0">
              <a:latin typeface="Calibri" pitchFamily="18"/>
            </a:endParaRPr>
          </a:p>
        </p:txBody>
      </p:sp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id="{FADEF38D-3023-FA3A-4A3A-47E5A3E1C3AC}"/>
              </a:ext>
            </a:extLst>
          </p:cNvPr>
          <p:cNvSpPr/>
          <p:nvPr/>
        </p:nvSpPr>
        <p:spPr>
          <a:xfrm>
            <a:off x="3187426" y="106492"/>
            <a:ext cx="5817147" cy="72564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67503" tIns="33748" rIns="67503" bIns="33748" anchor="t" anchorCtr="1" compatLnSpc="0">
            <a:sp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100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ГРАФИК КВАНТОВОЙ ТЕРМОДИНАМИКИ НЕОБРАТИМЫХ ИЗОТЕРМИЧЕСКИХ ПРОЦЕССОВ</a:t>
            </a:r>
          </a:p>
        </p:txBody>
      </p:sp>
      <p:sp>
        <p:nvSpPr>
          <p:cNvPr id="5" name="Прямоугольник 2">
            <a:extLst>
              <a:ext uri="{FF2B5EF4-FFF2-40B4-BE49-F238E27FC236}">
                <a16:creationId xmlns:a16="http://schemas.microsoft.com/office/drawing/2014/main" id="{2474D301-BEDC-3D6C-81FD-23B88F9C7876}"/>
              </a:ext>
            </a:extLst>
          </p:cNvPr>
          <p:cNvSpPr/>
          <p:nvPr/>
        </p:nvSpPr>
        <p:spPr>
          <a:xfrm>
            <a:off x="1839620" y="4613440"/>
            <a:ext cx="8512758" cy="2259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67503" tIns="33748" rIns="67503" bIns="33748" anchor="t" anchorCtr="1" compatLnSpc="0">
            <a:sp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000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Нам необходимо чётко представлять, что существование живой системы (биосферы) на Земле представляет собой безотходное производство. Возникающие отходы одних живых организмов, усваиваются другими организмами, образуя круговорот веществ и энергии (воды, кислорода, азота, углекислого газа и др.), за счёт чего природные ландшафты и экосистемы на Земле приобретают свойства самоорганизации, саморегуляции и устойчивости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C0E8D87-EC59-E1D1-8B54-13B017B856B1}"/>
              </a:ext>
            </a:extLst>
          </p:cNvPr>
          <p:cNvSpPr/>
          <p:nvPr/>
        </p:nvSpPr>
        <p:spPr>
          <a:xfrm>
            <a:off x="3187426" y="4002882"/>
            <a:ext cx="3621236" cy="37268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algn="just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dirty="0">
                <a:solidFill>
                  <a:srgbClr val="000000"/>
                </a:solidFill>
                <a:latin typeface="Calibri" pitchFamily="18"/>
                <a:ea typeface="Calibri" pitchFamily="1"/>
                <a:cs typeface="Mangal" pitchFamily="2"/>
              </a:rPr>
              <a:t>Рис.</a:t>
            </a:r>
            <a:endParaRPr lang="ru-RU" b="1" dirty="0">
              <a:solidFill>
                <a:srgbClr val="000000"/>
              </a:solidFill>
              <a:latin typeface="Calibri" pitchFamily="18"/>
              <a:ea typeface="Calibri" pitchFamily="1"/>
              <a:cs typeface="Mangal" pitchFamily="2"/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90D6F3-8A54-12A8-8C94-6D812B58B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F38136-C62A-A2D8-F0E3-AB1C818DF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4497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Серьезное осмысление </a:t>
            </a:r>
            <a:r>
              <a:rPr lang="ru-RU" sz="3200" dirty="0" err="1"/>
              <a:t>новисший</a:t>
            </a:r>
            <a:r>
              <a:rPr lang="ru-RU" sz="3200" dirty="0"/>
              <a:t> над человеческим обществом социально-экономической и экологической катастрофы ставит перед наукой задачу глобального уровня и огромной социальной значимости. Предстоит разработать прежде всего на основе работ российских ученых, философов и мыслителей – В.В. Розанова, К.Э. Циолковского, В.И. Вернадского, П.А. Флоренского, Н.Я. Данилевского и др. методологию развития человеческой цивилизации и на этом фундаменте создать перспективные технологии, обеспечивающие разумный уровень прибыльности производства и сферы услуг, и благосостояния общества в целом. В связи с этим растет роль и ответственность фундаментальной и прикладной наук.</a:t>
            </a:r>
          </a:p>
        </p:txBody>
      </p:sp>
    </p:spTree>
    <p:extLst>
      <p:ext uri="{BB962C8B-B14F-4D97-AF65-F5344CB8AC3E}">
        <p14:creationId xmlns:p14="http://schemas.microsoft.com/office/powerpoint/2010/main" val="2287037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FECAE31-4154-5F66-C6C0-FB5D40A8EE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006" y="1020672"/>
            <a:ext cx="9232247" cy="330047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3CC1B4-BD67-E7FC-9063-F74C70C6E361}"/>
              </a:ext>
            </a:extLst>
          </p:cNvPr>
          <p:cNvSpPr txBox="1"/>
          <p:nvPr/>
        </p:nvSpPr>
        <p:spPr>
          <a:xfrm>
            <a:off x="2299292" y="4621402"/>
            <a:ext cx="8209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Табл.Энергетические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затраты по основным средствам производства технологий лесовосстановления в лесхозе, урочище Калагур, МДж/га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36716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4768309" y="652018"/>
            <a:ext cx="5707062" cy="1627188"/>
          </a:xfrm>
        </p:spPr>
        <p:txBody>
          <a:bodyPr>
            <a:normAutofit/>
          </a:bodyPr>
          <a:lstStyle/>
          <a:p>
            <a:pPr lvl="0" algn="just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Результаты исследований учёных Римского клуба (Дж. 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Форрестер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, А. </a:t>
            </a:r>
            <a:r>
              <a:rPr lang="ru-RU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Печчеи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и др.) показывают, что рост населения, а также движение капитала являются главной причиной экологической катастрофы на Земле.</a:t>
            </a:r>
          </a:p>
        </p:txBody>
      </p:sp>
      <p:sp>
        <p:nvSpPr>
          <p:cNvPr id="3" name="TextBox 3"/>
          <p:cNvSpPr/>
          <p:nvPr/>
        </p:nvSpPr>
        <p:spPr>
          <a:xfrm>
            <a:off x="3733682" y="188641"/>
            <a:ext cx="6461100" cy="46655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2400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Прогнозы развития цивилизации</a:t>
            </a:r>
          </a:p>
        </p:txBody>
      </p:sp>
      <p:sp>
        <p:nvSpPr>
          <p:cNvPr id="4" name="Прямоугольник 5"/>
          <p:cNvSpPr/>
          <p:nvPr/>
        </p:nvSpPr>
        <p:spPr>
          <a:xfrm>
            <a:off x="2694448" y="1476721"/>
            <a:ext cx="1138860" cy="37268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1" compatLnSpc="0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ВЫМРЕТ</a:t>
            </a:r>
          </a:p>
        </p:txBody>
      </p:sp>
      <p:sp>
        <p:nvSpPr>
          <p:cNvPr id="5" name="Прямоугольник 6"/>
          <p:cNvSpPr/>
          <p:nvPr/>
        </p:nvSpPr>
        <p:spPr>
          <a:xfrm>
            <a:off x="2053472" y="5378045"/>
            <a:ext cx="4571639" cy="37268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b="1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  <a:t>ВЫЖИВЕТ НА ПРАВАХ ПАРТНЁРСТВА</a:t>
            </a:r>
          </a:p>
        </p:txBody>
      </p:sp>
      <p:sp>
        <p:nvSpPr>
          <p:cNvPr id="6" name="Стрелка вниз 4"/>
          <p:cNvSpPr/>
          <p:nvPr/>
        </p:nvSpPr>
        <p:spPr>
          <a:xfrm>
            <a:off x="2954730" y="1965962"/>
            <a:ext cx="653937" cy="337355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1 10800"/>
              <a:gd name="f11" fmla="pin 0 f0 216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2"/>
              <a:gd name="f18" fmla="+- 21600 0 f13"/>
              <a:gd name="f19" fmla="*/ 0 f14 1"/>
              <a:gd name="f20" fmla="*/ f12 f7 1"/>
              <a:gd name="f21" fmla="*/ f18 f12 1"/>
              <a:gd name="f22" fmla="*/ f19 1 f14"/>
              <a:gd name="f23" fmla="*/ f17 f7 1"/>
              <a:gd name="f24" fmla="*/ f21 1 10800"/>
              <a:gd name="f25" fmla="*/ f22 f8 1"/>
              <a:gd name="f26" fmla="+- f13 f24 0"/>
              <a:gd name="f27" fmla="*/ f26 f8 1"/>
            </a:gdLst>
            <a:ahLst>
              <a:ahXY gdRefX="f1" minX="f4" maxX="f6" gdRefY="f0" minY="f4" maxY="f5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0" t="f25" r="f23" b="f27"/>
            <a:pathLst>
              <a:path w="21600" h="21600">
                <a:moveTo>
                  <a:pt x="f12" y="f4"/>
                </a:moveTo>
                <a:lnTo>
                  <a:pt x="f12" y="f13"/>
                </a:lnTo>
                <a:lnTo>
                  <a:pt x="f4" y="f13"/>
                </a:lnTo>
                <a:lnTo>
                  <a:pt x="f6" y="f5"/>
                </a:lnTo>
                <a:lnTo>
                  <a:pt x="f5" y="f13"/>
                </a:lnTo>
                <a:lnTo>
                  <a:pt x="f17" y="f13"/>
                </a:lnTo>
                <a:lnTo>
                  <a:pt x="f17" y="f4"/>
                </a:lnTo>
                <a:close/>
              </a:path>
            </a:pathLst>
          </a:custGeom>
          <a:solidFill>
            <a:srgbClr val="5B9BD5"/>
          </a:solidFill>
          <a:ln w="12600">
            <a:solidFill>
              <a:srgbClr val="43729D"/>
            </a:solidFill>
            <a:prstDash val="solid"/>
            <a:miter/>
          </a:ln>
        </p:spPr>
        <p:txBody>
          <a:bodyPr vert="horz" wrap="square" lIns="90004" tIns="44997" rIns="90004" bIns="44997" anchor="ctr" anchorCtr="0" compatLnSpc="0"/>
          <a:lstStyle/>
          <a:p>
            <a:pPr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>
              <a:solidFill>
                <a:srgbClr val="000000"/>
              </a:solidFill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7" name="Стрелка вправо 7"/>
          <p:cNvSpPr/>
          <p:nvPr/>
        </p:nvSpPr>
        <p:spPr>
          <a:xfrm>
            <a:off x="3888935" y="1986481"/>
            <a:ext cx="874799" cy="30455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ED7D31"/>
          </a:solidFill>
          <a:ln w="12600">
            <a:solidFill>
              <a:srgbClr val="43729D"/>
            </a:solidFill>
            <a:prstDash val="solid"/>
            <a:miter/>
          </a:ln>
        </p:spPr>
        <p:txBody>
          <a:bodyPr vert="horz" wrap="square" lIns="90004" tIns="44997" rIns="90004" bIns="44997" anchor="ctr" anchorCtr="0" compatLnSpc="0"/>
          <a:lstStyle/>
          <a:p>
            <a:pPr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>
              <a:solidFill>
                <a:srgbClr val="000000"/>
              </a:solidFill>
              <a:latin typeface="Arial" pitchFamily="18"/>
              <a:ea typeface="Microsoft YaHei" pitchFamily="2"/>
              <a:cs typeface="Mangal" pitchFamily="2"/>
            </a:endParaRPr>
          </a:p>
        </p:txBody>
      </p:sp>
      <p:pic>
        <p:nvPicPr>
          <p:cNvPr id="8" name="Рисунок 8"/>
          <p:cNvPicPr>
            <a:picLocks noChangeAspect="1"/>
          </p:cNvPicPr>
          <p:nvPr/>
        </p:nvPicPr>
        <p:blipFill>
          <a:blip r:embed="rId3">
            <a:alphaModFix/>
            <a:biLevel thresh="50000"/>
          </a:blip>
          <a:srcRect/>
          <a:stretch>
            <a:fillRect/>
          </a:stretch>
        </p:blipFill>
        <p:spPr>
          <a:xfrm>
            <a:off x="6070318" y="3633507"/>
            <a:ext cx="4202146" cy="316488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Стрелка вправо 9"/>
          <p:cNvSpPr/>
          <p:nvPr/>
        </p:nvSpPr>
        <p:spPr>
          <a:xfrm>
            <a:off x="3833582" y="4345925"/>
            <a:ext cx="2128140" cy="304559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+- f5 0 f4"/>
              <a:gd name="f10" fmla="pin 0 f0 21600"/>
              <a:gd name="f11" fmla="pin 0 f1 10800"/>
              <a:gd name="f12" fmla="val f10"/>
              <a:gd name="f13" fmla="val f11"/>
              <a:gd name="f14" fmla="*/ f9 1 21600"/>
              <a:gd name="f15" fmla="*/ f10 f7 1"/>
              <a:gd name="f16" fmla="*/ f11 f8 1"/>
              <a:gd name="f17" fmla="+- 21600 0 f13"/>
              <a:gd name="f18" fmla="+- 21600 0 f12"/>
              <a:gd name="f19" fmla="*/ 0 f14 1"/>
              <a:gd name="f20" fmla="*/ f13 f8 1"/>
              <a:gd name="f21" fmla="*/ f18 f13 1"/>
              <a:gd name="f22" fmla="*/ f19 1 f14"/>
              <a:gd name="f23" fmla="*/ f17 f8 1"/>
              <a:gd name="f24" fmla="*/ f21 1 10800"/>
              <a:gd name="f25" fmla="*/ f22 f7 1"/>
              <a:gd name="f26" fmla="+- f12 f24 0"/>
              <a:gd name="f27" fmla="*/ f26 f7 1"/>
            </a:gdLst>
            <a:ahLst>
              <a:ahXY gdRefX="f0" minX="f4" maxX="f5" gdRefY="f1" minY="f4" maxY="f6">
                <a:pos x="f15" y="f1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5" t="f20" r="f27" b="f23"/>
            <a:pathLst>
              <a:path w="21600" h="21600">
                <a:moveTo>
                  <a:pt x="f4" y="f13"/>
                </a:moveTo>
                <a:lnTo>
                  <a:pt x="f12" y="f13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7"/>
                </a:lnTo>
                <a:lnTo>
                  <a:pt x="f4" y="f17"/>
                </a:lnTo>
                <a:close/>
              </a:path>
            </a:pathLst>
          </a:custGeom>
          <a:solidFill>
            <a:srgbClr val="ED7D31"/>
          </a:solidFill>
          <a:ln w="12600">
            <a:solidFill>
              <a:srgbClr val="43729D"/>
            </a:solidFill>
            <a:prstDash val="solid"/>
            <a:miter/>
          </a:ln>
        </p:spPr>
        <p:txBody>
          <a:bodyPr vert="horz" wrap="square" lIns="90004" tIns="44997" rIns="90004" bIns="44997" anchor="ctr" anchorCtr="0" compatLnSpc="0"/>
          <a:lstStyle/>
          <a:p>
            <a:pPr hangingPunct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>
              <a:solidFill>
                <a:srgbClr val="000000"/>
              </a:solidFill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Прямоугольник 13"/>
          <p:cNvSpPr/>
          <p:nvPr/>
        </p:nvSpPr>
        <p:spPr>
          <a:xfrm>
            <a:off x="4763733" y="2119534"/>
            <a:ext cx="5734580" cy="178172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dirty="0">
                <a:latin typeface="Calibri" pitchFamily="18"/>
                <a:ea typeface="Microsoft YaHei" pitchFamily="2"/>
                <a:cs typeface="Mangal" pitchFamily="2"/>
              </a:rPr>
              <a:t>По сценариям Римского клуба мировой экономический рост должен остановится к 2020 г. Этот прогноз в какой-то мере оправдался, учитывая беспрецедентную пандемию </a:t>
            </a:r>
            <a:r>
              <a:rPr lang="ru-RU" dirty="0" err="1">
                <a:latin typeface="Calibri" pitchFamily="18"/>
                <a:ea typeface="Microsoft YaHei" pitchFamily="2"/>
                <a:cs typeface="Mangal" pitchFamily="2"/>
              </a:rPr>
              <a:t>коронавируса</a:t>
            </a:r>
            <a:r>
              <a:rPr lang="ru-RU" dirty="0">
                <a:latin typeface="Calibri" pitchFamily="18"/>
                <a:ea typeface="Microsoft YaHei" pitchFamily="2"/>
                <a:cs typeface="Mangal" pitchFamily="2"/>
              </a:rPr>
              <a:t> и резко изменившуюся геополитическую ситуацию.</a:t>
            </a:r>
            <a:br>
              <a:rPr lang="ru-RU" dirty="0">
                <a:solidFill>
                  <a:srgbClr val="000000"/>
                </a:solidFill>
                <a:latin typeface="Calibri" pitchFamily="18"/>
                <a:ea typeface="Microsoft YaHei" pitchFamily="2"/>
                <a:cs typeface="Mangal" pitchFamily="2"/>
              </a:rPr>
            </a:br>
            <a:endParaRPr lang="ru-RU" dirty="0">
              <a:solidFill>
                <a:srgbClr val="000000"/>
              </a:solidFill>
              <a:latin typeface="Calibri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Прямоугольник 5">
            <a:extLst>
              <a:ext uri="{FF2B5EF4-FFF2-40B4-BE49-F238E27FC236}">
                <a16:creationId xmlns:a16="http://schemas.microsoft.com/office/drawing/2014/main" id="{D25DECB9-3DF0-D817-D193-032E3A1C49C1}"/>
              </a:ext>
            </a:extLst>
          </p:cNvPr>
          <p:cNvSpPr/>
          <p:nvPr/>
        </p:nvSpPr>
        <p:spPr>
          <a:xfrm>
            <a:off x="7824192" y="6417998"/>
            <a:ext cx="3621236" cy="37268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algn="just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dirty="0">
                <a:solidFill>
                  <a:srgbClr val="000000"/>
                </a:solidFill>
                <a:latin typeface="Calibri" pitchFamily="18"/>
                <a:ea typeface="Calibri" pitchFamily="1"/>
                <a:cs typeface="Mangal" pitchFamily="2"/>
              </a:rPr>
              <a:t>Рис.</a:t>
            </a:r>
            <a:endParaRPr lang="ru-RU" b="1" dirty="0">
              <a:solidFill>
                <a:srgbClr val="000000"/>
              </a:solidFill>
              <a:latin typeface="Calibri" pitchFamily="18"/>
              <a:ea typeface="Calibri" pitchFamily="1"/>
              <a:cs typeface="Mangal" pitchFamily="2"/>
            </a:endParaRPr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id="{AEF573B2-1F4C-B4E3-BB98-2E13B8BAD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35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0085" y="1034055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ru-RU" sz="3200" dirty="0"/>
              <a:t>Сценарий </a:t>
            </a:r>
            <a:r>
              <a:rPr lang="ru-RU" sz="3200" dirty="0" err="1"/>
              <a:t>Аурелио</a:t>
            </a:r>
            <a:r>
              <a:rPr lang="ru-RU" sz="3200" dirty="0"/>
              <a:t> </a:t>
            </a:r>
            <a:r>
              <a:rPr lang="ru-RU" sz="3200" dirty="0" err="1"/>
              <a:t>Печчеи</a:t>
            </a:r>
            <a:r>
              <a:rPr lang="ru-RU" sz="3200" dirty="0"/>
              <a:t> и Александра Кинга, согласно которому мировой экономический рост должен закончиться в 2020 г., в какой-то степени оправдался из-за пандемии </a:t>
            </a:r>
            <a:r>
              <a:rPr lang="ru-RU" sz="3200" dirty="0" err="1"/>
              <a:t>коронавируса</a:t>
            </a:r>
            <a:r>
              <a:rPr lang="ru-RU" sz="3200" dirty="0"/>
              <a:t>. Однако повышение эффективности использования любого вида ресурса (сырья), к сожалению, до сих пор ведет ко все большему его использованию и немаловажным является тот факт, что экономия ресурсов осуществляется за счет все большей траты энергии. Чем больше государство ориентируется на природные ресурсы, тем меньше инвестирует в социальную сферу и экологию.</a:t>
            </a:r>
          </a:p>
        </p:txBody>
      </p:sp>
    </p:spTree>
    <p:extLst>
      <p:ext uri="{BB962C8B-B14F-4D97-AF65-F5344CB8AC3E}">
        <p14:creationId xmlns:p14="http://schemas.microsoft.com/office/powerpoint/2010/main" val="1967539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0087" y="134795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Вспомним высказывание </a:t>
            </a:r>
            <a:r>
              <a:rPr lang="ru-RU" sz="3200" dirty="0" err="1"/>
              <a:t>Иммануила</a:t>
            </a:r>
            <a:r>
              <a:rPr lang="ru-RU" sz="3200" dirty="0"/>
              <a:t> </a:t>
            </a:r>
            <a:r>
              <a:rPr lang="ru-RU" sz="3200" dirty="0" err="1"/>
              <a:t>Валлерстайна</a:t>
            </a:r>
            <a:r>
              <a:rPr lang="ru-RU" sz="3200" dirty="0"/>
              <a:t>: «Мы были бы мудрее, если бы формулировали наши цели в свете постоянной неопределенности и рассматривали эту неопределенность не как нашу беду и временную слепоту, а как потрясающую возможность для воображения, созидания и поиска. Множественность становится не поблажкой для слабого или невежды, а рогом изобилия сделать мир лучше».</a:t>
            </a:r>
          </a:p>
        </p:txBody>
      </p:sp>
    </p:spTree>
    <p:extLst>
      <p:ext uri="{BB962C8B-B14F-4D97-AF65-F5344CB8AC3E}">
        <p14:creationId xmlns:p14="http://schemas.microsoft.com/office/powerpoint/2010/main" val="1328849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671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Культура природопользования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7936" y="967357"/>
            <a:ext cx="10876128" cy="4351338"/>
          </a:xfrm>
        </p:spPr>
        <p:txBody>
          <a:bodyPr>
            <a:noAutofit/>
          </a:bodyPr>
          <a:lstStyle/>
          <a:p>
            <a:pPr algn="just"/>
            <a:r>
              <a:rPr lang="ru-RU" sz="2600" dirty="0"/>
              <a:t>Культура все то, что создано руками и умом человека за его исторический период. Природа существует сама по себе и не создана человеком. Культура природопользования – обретение знания, умения и навыка освоения природы. Они определяют уровень ответственного потребления природных ресурсов в сфере производства, направленного на удовлетворение потребностей человека. Как научное направление она изучает принципы рационального использования природных ресурсов, в том числе факторы антропогенных воздействий на природу и их последствия для населения. Культура природопользования не только поощряет и закрепляет необходимые правила и нормы, но и выступает как связующая сила, осуществляя при помощи системы ограничений и запретов, различие «добра» и «зла» для человека и природы в процессах природопользования, регулирование хозяйственной деятельности на территории с учетом устойчивости природных систем.</a:t>
            </a:r>
          </a:p>
        </p:txBody>
      </p:sp>
    </p:spTree>
    <p:extLst>
      <p:ext uri="{BB962C8B-B14F-4D97-AF65-F5344CB8AC3E}">
        <p14:creationId xmlns:p14="http://schemas.microsoft.com/office/powerpoint/2010/main" val="365270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345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Культура природопользования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9022"/>
            <a:ext cx="10515600" cy="4351338"/>
          </a:xfrm>
        </p:spPr>
        <p:txBody>
          <a:bodyPr/>
          <a:lstStyle/>
          <a:p>
            <a:pPr algn="just"/>
            <a:r>
              <a:rPr lang="ru-RU" dirty="0"/>
              <a:t>Культура природопользования – это мембрана, сквозь которую человек взаимодействует с природой. Если культура природопользования низкая или ее нет вовсе, то мы тем самым становимся расхитителями своего же дома. Если мы обладаем высокой 149 культурой природопользования, то существуем в гармонии с природой, создавая приемлемые и безопасные технологии высокоэффективного и справедливого природопользования. Важнейшим направлением формирования культуры природопользования является развитие ментальных качеств человека (добродетелей народа и креативной активности населения).</a:t>
            </a:r>
          </a:p>
        </p:txBody>
      </p:sp>
    </p:spTree>
    <p:extLst>
      <p:ext uri="{BB962C8B-B14F-4D97-AF65-F5344CB8AC3E}">
        <p14:creationId xmlns:p14="http://schemas.microsoft.com/office/powerpoint/2010/main" val="503456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36127" t="27594" r="21197" b="24110"/>
          <a:stretch/>
        </p:blipFill>
        <p:spPr>
          <a:xfrm>
            <a:off x="1624084" y="439497"/>
            <a:ext cx="8700232" cy="5535691"/>
          </a:xfrm>
          <a:prstGeom prst="rect">
            <a:avLst/>
          </a:prstGeom>
        </p:spPr>
      </p:pic>
      <p:sp>
        <p:nvSpPr>
          <p:cNvPr id="2" name="Прямоугольник 5">
            <a:extLst>
              <a:ext uri="{FF2B5EF4-FFF2-40B4-BE49-F238E27FC236}">
                <a16:creationId xmlns:a16="http://schemas.microsoft.com/office/drawing/2014/main" id="{45E0AC21-D077-E000-E64D-C831AE66AE32}"/>
              </a:ext>
            </a:extLst>
          </p:cNvPr>
          <p:cNvSpPr/>
          <p:nvPr/>
        </p:nvSpPr>
        <p:spPr>
          <a:xfrm>
            <a:off x="4285381" y="6140645"/>
            <a:ext cx="3621236" cy="37268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dirty="0">
                <a:solidFill>
                  <a:srgbClr val="000000"/>
                </a:solidFill>
                <a:latin typeface="Calibri" pitchFamily="18"/>
                <a:ea typeface="Calibri" pitchFamily="1"/>
                <a:cs typeface="Mangal" pitchFamily="2"/>
              </a:rPr>
              <a:t>Рис.</a:t>
            </a:r>
            <a:endParaRPr lang="ru-RU" b="1" dirty="0">
              <a:solidFill>
                <a:srgbClr val="000000"/>
              </a:solidFill>
              <a:latin typeface="Calibri" pitchFamily="18"/>
              <a:ea typeface="Calibri" pitchFamily="1"/>
              <a:cs typeface="Mangal" pitchFamily="2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3C90D5ED-11BA-F327-EBCB-BB8DFB71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9385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92A54A-EE05-8E61-6D44-1328F889D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791" y="1238771"/>
            <a:ext cx="10515600" cy="4351338"/>
          </a:xfrm>
        </p:spPr>
        <p:txBody>
          <a:bodyPr/>
          <a:lstStyle/>
          <a:p>
            <a:pPr algn="just"/>
            <a:r>
              <a:rPr lang="ru-RU" dirty="0"/>
              <a:t>У природы нет намерения подвергать человеческое общество постоянным рискам, угрозам и доводить до экологической катастрофы. У нее предназначение обучать человека чему-то, научить изменять наши взгляды и отношения, привнести новые осмысления и понимания.</a:t>
            </a:r>
          </a:p>
          <a:p>
            <a:pPr algn="just"/>
            <a:r>
              <a:rPr lang="ru-RU" b="1" dirty="0"/>
              <a:t>Россия должна </a:t>
            </a:r>
            <a:r>
              <a:rPr lang="ru-RU" dirty="0"/>
              <a:t>создавать противоположный миру потребления мир рачительного, высоко эффективного и справедливого хозяйствования.</a:t>
            </a:r>
          </a:p>
        </p:txBody>
      </p:sp>
    </p:spTree>
    <p:extLst>
      <p:ext uri="{BB962C8B-B14F-4D97-AF65-F5344CB8AC3E}">
        <p14:creationId xmlns:p14="http://schemas.microsoft.com/office/powerpoint/2010/main" val="277394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/>
              <a:t>Из работы Н. Я. Данилевского по поводу публикации «Европа ли Россия» вытекает следующее: </a:t>
            </a:r>
          </a:p>
          <a:p>
            <a:pPr algn="just"/>
            <a:r>
              <a:rPr lang="ru-RU" sz="3200" dirty="0"/>
              <a:t>«Россия должна </a:t>
            </a:r>
            <a:r>
              <a:rPr lang="ru-RU" sz="3200" dirty="0" err="1"/>
              <a:t>самоидентифицировать</a:t>
            </a:r>
            <a:r>
              <a:rPr lang="ru-RU" sz="3200" dirty="0"/>
              <a:t> себя как уникальную цивилизацию, имеющую свое прошлое и свое будущее в соответствии с логикой социально-цивилизованного и этно-генетического развития» (с. 200).</a:t>
            </a:r>
          </a:p>
        </p:txBody>
      </p:sp>
    </p:spTree>
    <p:extLst>
      <p:ext uri="{BB962C8B-B14F-4D97-AF65-F5344CB8AC3E}">
        <p14:creationId xmlns:p14="http://schemas.microsoft.com/office/powerpoint/2010/main" val="426099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Но что для этого надо сделать России</a:t>
            </a:r>
            <a:r>
              <a:rPr lang="en-US" dirty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/>
              <a:t>Исходя из концепции эффективного природопользования, основной целью социально-экономического и экологического развития России становится эффективное природопользование, когда ценность общественно-производственной деятельности превышает ценность используемых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58017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/>
              <a:t>Значительный интерес для науки представляют работы  Н.Я. Данилевского по цивилизационному подходу не только для истории, но и других наук, в частности, экологии и географии, опередившие разработки по цикличности исторического процесса, написанные в </a:t>
            </a:r>
            <a:r>
              <a:rPr lang="en-US" sz="3200" dirty="0"/>
              <a:t>XX</a:t>
            </a:r>
            <a:r>
              <a:rPr lang="ru-RU" sz="3200" dirty="0"/>
              <a:t> веке о </a:t>
            </a:r>
            <a:r>
              <a:rPr lang="ru-RU" sz="3200" dirty="0" err="1"/>
              <a:t>О</a:t>
            </a:r>
            <a:r>
              <a:rPr lang="ru-RU" sz="3200" dirty="0"/>
              <a:t>. Шпенглером и А. </a:t>
            </a:r>
            <a:r>
              <a:rPr lang="ru-RU" sz="3200" dirty="0" err="1"/>
              <a:t>Тойби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63331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/>
              <a:t>Н.Я. Данилевский разделил человечество на 10 культурно-исторических типов, которые сравнил их с живыми организмами, проходящими этапы роста, расцвета и смерти.</a:t>
            </a:r>
          </a:p>
          <a:p>
            <a:pPr algn="just"/>
            <a:r>
              <a:rPr lang="ru-RU" sz="3200" dirty="0"/>
              <a:t>По его мнению, зарождающимся типом является славянский тип, который бы объединил все славянские народы во Всеславянский союз во главе с Россией.</a:t>
            </a:r>
          </a:p>
        </p:txBody>
      </p:sp>
    </p:spTree>
    <p:extLst>
      <p:ext uri="{BB962C8B-B14F-4D97-AF65-F5344CB8AC3E}">
        <p14:creationId xmlns:p14="http://schemas.microsoft.com/office/powerpoint/2010/main" val="349945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 мире и уже на протяжении 25 лет в России сформировалось два направления природопользования:</a:t>
            </a:r>
          </a:p>
          <a:p>
            <a:pPr marL="0" indent="0" algn="just">
              <a:buNone/>
            </a:pPr>
            <a:r>
              <a:rPr lang="ru-RU" sz="3200" dirty="0"/>
              <a:t>-социально-экономическая деятельность для личного обогащения и преобразования природных ресурсов в излишества  </a:t>
            </a:r>
          </a:p>
          <a:p>
            <a:pPr marL="0" indent="0" algn="just">
              <a:buNone/>
            </a:pPr>
            <a:r>
              <a:rPr lang="ru-RU" sz="3200" dirty="0"/>
              <a:t>-хозяйственная деятельность для обеспечения жизни - преобразование природных ресурсов - необходимость</a:t>
            </a:r>
          </a:p>
        </p:txBody>
      </p:sp>
    </p:spTree>
    <p:extLst>
      <p:ext uri="{BB962C8B-B14F-4D97-AF65-F5344CB8AC3E}">
        <p14:creationId xmlns:p14="http://schemas.microsoft.com/office/powerpoint/2010/main" val="2609997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8326" y="99311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Цивилизованный кризис в мире разделил человечество на три группы:</a:t>
            </a:r>
          </a:p>
          <a:p>
            <a:pPr marL="0" indent="0" algn="just">
              <a:buNone/>
            </a:pPr>
            <a:r>
              <a:rPr lang="ru-RU" sz="3200" dirty="0"/>
              <a:t>-кто использует землю как территорию проживания;</a:t>
            </a:r>
          </a:p>
          <a:p>
            <a:pPr marL="0" indent="0" algn="just">
              <a:buNone/>
            </a:pPr>
            <a:r>
              <a:rPr lang="ru-RU" sz="3200" dirty="0"/>
              <a:t>-кто использует землю как территорию обогащения;</a:t>
            </a:r>
          </a:p>
          <a:p>
            <a:pPr marL="0" indent="0" algn="just">
              <a:buNone/>
            </a:pPr>
            <a:r>
              <a:rPr lang="ru-RU" sz="3200" dirty="0"/>
              <a:t>-кто использует землю как территорию «симбиоза» человечества и природы</a:t>
            </a:r>
          </a:p>
        </p:txBody>
      </p:sp>
    </p:spTree>
    <p:extLst>
      <p:ext uri="{BB962C8B-B14F-4D97-AF65-F5344CB8AC3E}">
        <p14:creationId xmlns:p14="http://schemas.microsoft.com/office/powerpoint/2010/main" val="229825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2791" y="1347954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Первая группа не имеет заметных перспектив развития</a:t>
            </a:r>
          </a:p>
          <a:p>
            <a:pPr algn="just"/>
            <a:r>
              <a:rPr lang="ru-RU" sz="3200" dirty="0"/>
              <a:t>Вторая – приводит к экологическому кризису и катастрофе</a:t>
            </a:r>
          </a:p>
          <a:p>
            <a:pPr algn="just"/>
            <a:r>
              <a:rPr lang="ru-RU" sz="3200" dirty="0"/>
              <a:t>Третья – будущее человечества</a:t>
            </a:r>
          </a:p>
        </p:txBody>
      </p:sp>
    </p:spTree>
    <p:extLst>
      <p:ext uri="{BB962C8B-B14F-4D97-AF65-F5344CB8AC3E}">
        <p14:creationId xmlns:p14="http://schemas.microsoft.com/office/powerpoint/2010/main" val="2037393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1528</Words>
  <Application>Microsoft Office PowerPoint</Application>
  <PresentationFormat>Широкоэкранный</PresentationFormat>
  <Paragraphs>69</Paragraphs>
  <Slides>27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Концепция здравого соперничества и эффективного природопользования в развитии Российской цивилизации</vt:lpstr>
      <vt:lpstr>Презентация PowerPoint</vt:lpstr>
      <vt:lpstr>Презентация PowerPoint</vt:lpstr>
      <vt:lpstr>Но что для этого надо сделать России?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Продолжение</vt:lpstr>
      <vt:lpstr>Презентация PowerPoint</vt:lpstr>
      <vt:lpstr>Презентация PowerPoint</vt:lpstr>
      <vt:lpstr>А что мы имеем сейчас? Главные экологические проблемы мира</vt:lpstr>
      <vt:lpstr>Презентация PowerPoint</vt:lpstr>
      <vt:lpstr>Презентация PowerPoint</vt:lpstr>
      <vt:lpstr>На рисунке видно, что кривая термодинамики изотермических процессов состоит из 2-х частей (участков) преобразования энергии: участок свободной энергии и участок тепловой энергии, образуя диапазон устойчивого развития системы. При сильном воздействии на систему (на геосистему Земли), баланс преобразования энергии нарушается и в тепловую энергию преобразуется значительная часть энергии. Устойчивое функционирование системы нарушается или прекращается  </vt:lpstr>
      <vt:lpstr>Презентация PowerPoint</vt:lpstr>
      <vt:lpstr>Результаты исследований учёных Римского клуба (Дж. Форрестер, А. Печчеи и др.) показывают, что рост населения, а также движение капитала являются главной причиной экологической катастрофы на Земле.</vt:lpstr>
      <vt:lpstr>Презентация PowerPoint</vt:lpstr>
      <vt:lpstr>Презентация PowerPoint</vt:lpstr>
      <vt:lpstr>Культура природопользования</vt:lpstr>
      <vt:lpstr>Культура природопользования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здравого соперничества и эффективного природопользования в развитии Российской цивилизации</dc:title>
  <dc:creator>Борис</dc:creator>
  <cp:lastModifiedBy>Чубченко Надежда Владимировна</cp:lastModifiedBy>
  <cp:revision>19</cp:revision>
  <dcterms:created xsi:type="dcterms:W3CDTF">2025-08-12T07:42:20Z</dcterms:created>
  <dcterms:modified xsi:type="dcterms:W3CDTF">2025-09-28T06:57:05Z</dcterms:modified>
</cp:coreProperties>
</file>