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87"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8" r:id="rId3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5229"/>
    <a:srgbClr val="3333CC"/>
    <a:srgbClr val="003399"/>
    <a:srgbClr val="0000CC"/>
    <a:srgbClr val="0033CC"/>
    <a:srgbClr val="0000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294" y="-16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5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E8D811-F4F5-4F5E-B93F-D7D7873890AB}" type="datetimeFigureOut">
              <a:rPr lang="ru-RU" smtClean="0"/>
              <a:t>01.04.2017</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C7D817-FCCC-4D4B-B052-B3A3020C0997}" type="slidenum">
              <a:rPr lang="ru-RU" smtClean="0"/>
              <a:t>‹#›</a:t>
            </a:fld>
            <a:endParaRPr lang="ru-RU"/>
          </a:p>
        </p:txBody>
      </p:sp>
    </p:spTree>
    <p:extLst>
      <p:ext uri="{BB962C8B-B14F-4D97-AF65-F5344CB8AC3E}">
        <p14:creationId xmlns:p14="http://schemas.microsoft.com/office/powerpoint/2010/main" val="2267530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CC7D817-FCCC-4D4B-B052-B3A3020C0997}" type="slidenum">
              <a:rPr lang="ru-RU" smtClean="0"/>
              <a:t>2</a:t>
            </a:fld>
            <a:endParaRPr lang="ru-RU"/>
          </a:p>
        </p:txBody>
      </p:sp>
    </p:spTree>
    <p:extLst>
      <p:ext uri="{BB962C8B-B14F-4D97-AF65-F5344CB8AC3E}">
        <p14:creationId xmlns:p14="http://schemas.microsoft.com/office/powerpoint/2010/main" val="691281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CC7D817-FCCC-4D4B-B052-B3A3020C0997}" type="slidenum">
              <a:rPr lang="ru-RU" smtClean="0"/>
              <a:t>20</a:t>
            </a:fld>
            <a:endParaRPr lang="ru-RU"/>
          </a:p>
        </p:txBody>
      </p:sp>
    </p:spTree>
    <p:extLst>
      <p:ext uri="{BB962C8B-B14F-4D97-AF65-F5344CB8AC3E}">
        <p14:creationId xmlns:p14="http://schemas.microsoft.com/office/powerpoint/2010/main" val="2975865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t>01.04.2017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advTm="70000"/>
    </mc:Choice>
    <mc:Fallback xmlns="">
      <p:transition spd="slow" advClick="0" advTm="7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01.04.2017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advTm="70000"/>
    </mc:Choice>
    <mc:Fallback xmlns="">
      <p:transition spd="slow" advClick="0" advTm="7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01.04.2017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advTm="70000"/>
    </mc:Choice>
    <mc:Fallback xmlns="">
      <p:transition spd="slow" advClick="0" advTm="7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01.04.2017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advTm="70000"/>
    </mc:Choice>
    <mc:Fallback xmlns="">
      <p:transition spd="slow" advClick="0" advTm="7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01.04.2017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advTm="70000"/>
    </mc:Choice>
    <mc:Fallback xmlns="">
      <p:transition spd="slow" advClick="0" advTm="7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t>01.04.2017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advTm="70000"/>
    </mc:Choice>
    <mc:Fallback xmlns="">
      <p:transition spd="slow" advClick="0" advTm="7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t>01.04.2017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advTm="70000"/>
    </mc:Choice>
    <mc:Fallback xmlns="">
      <p:transition spd="slow" advClick="0" advTm="7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t>01.04.2017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advTm="70000"/>
    </mc:Choice>
    <mc:Fallback xmlns="">
      <p:transition spd="slow" advClick="0" advTm="7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01.04.2017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advTm="70000"/>
    </mc:Choice>
    <mc:Fallback xmlns="">
      <p:transition spd="slow" advClick="0" advTm="7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01.04.2017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advTm="70000"/>
    </mc:Choice>
    <mc:Fallback xmlns="">
      <p:transition spd="slow" advClick="0" advTm="7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01.04.2017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advTm="70000"/>
    </mc:Choice>
    <mc:Fallback xmlns="">
      <p:transition spd="slow" advClick="0" advTm="7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01.04.2017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70000"/>
    </mc:Choice>
    <mc:Fallback xmlns="">
      <p:transition spd="slow" advClick="0" advTm="70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5.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1.gif"/></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1394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44016" y="22523"/>
            <a:ext cx="9396536" cy="1966318"/>
          </a:xfrm>
        </p:spPr>
        <p:txBody>
          <a:bodyPr>
            <a:normAutofit fontScale="90000"/>
          </a:bodyPr>
          <a:lstStyle/>
          <a:p>
            <a:r>
              <a:rPr lang="ru-RU" sz="53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
            </a:r>
            <a:br>
              <a:rPr lang="ru-RU" sz="53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br>
            <a:r>
              <a:rPr lang="ru-RU" sz="53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Географический диктант</a:t>
            </a:r>
            <a:br>
              <a:rPr lang="ru-RU" sz="53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br>
            <a:r>
              <a:rPr lang="ru-RU" sz="53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Отечество мое Нижегородское</a:t>
            </a:r>
            <a:r>
              <a:rPr lang="ru-RU" sz="5300" b="1"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
            </a:r>
            <a:br>
              <a:rPr lang="ru-RU" sz="5300" b="1"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br>
            <a:endPar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endParaRPr>
          </a:p>
        </p:txBody>
      </p:sp>
      <p:pic>
        <p:nvPicPr>
          <p:cNvPr id="1028" name="Picture 4" descr="http://s3.amazonaws.com/s3.timetoast.com/public/uploads/photos/9065100/IMG_6751.JPG?1477496579"/>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3528" y="2412727"/>
            <a:ext cx="3093208" cy="2430016"/>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mu_logo_full.png"/>
          <p:cNvPicPr>
            <a:picLocks noChangeAspect="1"/>
          </p:cNvPicPr>
          <p:nvPr/>
        </p:nvPicPr>
        <p:blipFill>
          <a:blip r:embed="rId5"/>
          <a:srcRect/>
          <a:stretch>
            <a:fillRect/>
          </a:stretch>
        </p:blipFill>
        <p:spPr bwMode="auto">
          <a:xfrm>
            <a:off x="5130311" y="2412728"/>
            <a:ext cx="3499265" cy="2277840"/>
          </a:xfrm>
          <a:prstGeom prst="rect">
            <a:avLst/>
          </a:prstGeom>
          <a:noFill/>
          <a:ln w="9525">
            <a:noFill/>
            <a:miter lim="800000"/>
            <a:headEnd/>
            <a:tailEnd/>
          </a:ln>
        </p:spPr>
      </p:pic>
      <p:pic>
        <p:nvPicPr>
          <p:cNvPr id="7" name="Picture 4" descr="http://centr-divo.ru/wp-content/uploads/2016/11/volga_logo_osnovno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3808" y="5229200"/>
            <a:ext cx="3312368" cy="819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88843" y="1700808"/>
            <a:ext cx="8763788" cy="369332"/>
          </a:xfrm>
          <a:prstGeom prst="rect">
            <a:avLst/>
          </a:prstGeom>
          <a:noFill/>
        </p:spPr>
        <p:txBody>
          <a:bodyPr wrap="square" rtlCol="0">
            <a:spAutoFit/>
          </a:bodyPr>
          <a:lstStyle/>
          <a:p>
            <a:r>
              <a:rPr lang="ru-RU" b="1" dirty="0" smtClean="0">
                <a:solidFill>
                  <a:schemeClr val="accent1">
                    <a:lumMod val="60000"/>
                    <a:lumOff val="40000"/>
                  </a:schemeClr>
                </a:solidFill>
              </a:rPr>
              <a:t>___________________________________________________________________________</a:t>
            </a:r>
            <a:endParaRPr lang="ru-RU" b="1" dirty="0">
              <a:solidFill>
                <a:schemeClr val="accent1">
                  <a:lumMod val="60000"/>
                  <a:lumOff val="40000"/>
                </a:schemeClr>
              </a:solidFill>
            </a:endParaRPr>
          </a:p>
        </p:txBody>
      </p:sp>
    </p:spTree>
    <p:extLst>
      <p:ext uri="{BB962C8B-B14F-4D97-AF65-F5344CB8AC3E}">
        <p14:creationId xmlns:p14="http://schemas.microsoft.com/office/powerpoint/2010/main" val="2310591592"/>
      </p:ext>
    </p:extLst>
  </p:cSld>
  <p:clrMapOvr>
    <a:masterClrMapping/>
  </p:clrMapOvr>
  <mc:AlternateContent xmlns:mc="http://schemas.openxmlformats.org/markup-compatibility/2006">
    <mc:Choice xmlns:p14="http://schemas.microsoft.com/office/powerpoint/2010/main" Requires="p14">
      <p:transition spd="slow" p14:dur="2000" advClick="0" advTm="5892"/>
    </mc:Choice>
    <mc:Fallback>
      <p:transition spd="slow" advClick="0" advTm="589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010907" y="188640"/>
            <a:ext cx="2070484"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№9</a:t>
            </a:r>
          </a:p>
        </p:txBody>
      </p:sp>
      <p:sp>
        <p:nvSpPr>
          <p:cNvPr id="2" name="Заголовок 1"/>
          <p:cNvSpPr>
            <a:spLocks noGrp="1"/>
          </p:cNvSpPr>
          <p:nvPr>
            <p:ph type="title"/>
          </p:nvPr>
        </p:nvSpPr>
        <p:spPr>
          <a:xfrm>
            <a:off x="255386" y="3789040"/>
            <a:ext cx="8642976" cy="2448272"/>
          </a:xfrm>
          <a:solidFill>
            <a:schemeClr val="bg1">
              <a:alpha val="64000"/>
            </a:schemeClr>
          </a:solidFill>
          <a:effectLst>
            <a:softEdge rad="63500"/>
          </a:effectLst>
        </p:spPr>
        <p:txBody>
          <a:bodyPr vert="horz" lIns="91440" tIns="45720" rIns="91440" bIns="45720" rtlCol="0" anchor="ctr">
            <a:noAutofit/>
          </a:bodyPr>
          <a:lstStyle/>
          <a:p>
            <a:pPr algn="l"/>
            <a:r>
              <a:rPr lang="ru-RU" sz="1800" i="1" dirty="0"/>
              <a:t>На юге Нижегородской области на границе между </a:t>
            </a:r>
            <a:r>
              <a:rPr lang="ru-RU" sz="1800" i="1" dirty="0" err="1"/>
              <a:t>Лукояновским</a:t>
            </a:r>
            <a:r>
              <a:rPr lang="ru-RU" sz="1800" i="1" dirty="0"/>
              <a:t> и </a:t>
            </a:r>
            <a:r>
              <a:rPr lang="ru-RU" sz="1800" i="1" dirty="0" err="1"/>
              <a:t>Гагинским</a:t>
            </a:r>
            <a:r>
              <a:rPr lang="ru-RU" sz="1800" i="1" dirty="0"/>
              <a:t> районами ведется освоение одного из пяти крупнейших месторождений в России. Наиболее богатый участок месторождения называется </a:t>
            </a:r>
            <a:r>
              <a:rPr lang="ru-RU" sz="1800" i="1" dirty="0" err="1"/>
              <a:t>Итмановская</a:t>
            </a:r>
            <a:r>
              <a:rPr lang="ru-RU" sz="1800" i="1" dirty="0"/>
              <a:t> россыпь. Разработка нижегородского месторождения должна уменьшить зависимость России от импорта этого ресурса. </a:t>
            </a:r>
            <a:r>
              <a:rPr lang="ru-RU" sz="2000" i="1" dirty="0"/>
              <a:t/>
            </a:r>
            <a:br>
              <a:rPr lang="ru-RU" sz="2000" i="1" dirty="0"/>
            </a:br>
            <a:r>
              <a:rPr lang="ru-RU" sz="2000" i="1" dirty="0"/>
              <a:t> </a:t>
            </a:r>
            <a:r>
              <a:rPr lang="ru-RU" sz="2000" b="1" i="1" dirty="0"/>
              <a:t>О каком полезном ископаемом идет речь? </a:t>
            </a:r>
            <a:br>
              <a:rPr lang="ru-RU" sz="2000" b="1" i="1" dirty="0"/>
            </a:br>
            <a:r>
              <a:rPr lang="ru-RU" sz="2000" b="1" i="1" dirty="0"/>
              <a:t>а) Кварцевые </a:t>
            </a:r>
            <a:r>
              <a:rPr lang="ru-RU" sz="2000" b="1" i="1" dirty="0" smtClean="0"/>
              <a:t>пески </a:t>
            </a:r>
            <a:r>
              <a:rPr lang="ru-RU" sz="2000" b="1" i="1" dirty="0"/>
              <a:t>			б</a:t>
            </a:r>
            <a:r>
              <a:rPr lang="ru-RU" sz="2000" b="1" i="1"/>
              <a:t>) </a:t>
            </a:r>
            <a:r>
              <a:rPr lang="ru-RU" sz="2000" b="1" i="1" smtClean="0"/>
              <a:t>Титан-циркониевые </a:t>
            </a:r>
            <a:r>
              <a:rPr lang="ru-RU" sz="2000" b="1" i="1" dirty="0" smtClean="0"/>
              <a:t>пески</a:t>
            </a:r>
            <a:r>
              <a:rPr lang="ru-RU" sz="2000" b="1" i="1" dirty="0"/>
              <a:t/>
            </a:r>
            <a:br>
              <a:rPr lang="ru-RU" sz="2000" b="1" i="1" dirty="0"/>
            </a:br>
            <a:r>
              <a:rPr lang="ru-RU" sz="2000" b="1" i="1" dirty="0"/>
              <a:t>в</a:t>
            </a:r>
            <a:r>
              <a:rPr lang="ru-RU" sz="2000" b="1" i="1" dirty="0" smtClean="0"/>
              <a:t>) Каменная соль </a:t>
            </a:r>
            <a:r>
              <a:rPr lang="ru-RU" sz="2000" b="1" i="1" dirty="0"/>
              <a:t>			г</a:t>
            </a:r>
            <a:r>
              <a:rPr lang="ru-RU" sz="2000" b="1" i="1" dirty="0" smtClean="0"/>
              <a:t>) Известняки</a:t>
            </a:r>
            <a:endParaRPr lang="ru-RU" sz="2000" b="1" i="1" dirty="0"/>
          </a:p>
        </p:txBody>
      </p:sp>
      <p:pic>
        <p:nvPicPr>
          <p:cNvPr id="5122" name="Picture 2" descr="https://im2-tub-ru.yandex.net/i?id=ecbac43db1b67396ec96fd0972ef745c-l&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88640"/>
            <a:ext cx="2330512" cy="208823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im0-tub-ru.yandex.net/i?id=454209f8096ad44dccc4e5e6a382ff4c-l&amp;n=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826990" y="692696"/>
            <a:ext cx="2658758" cy="172819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catalog.wlimg.com/1/1280304/full-images/quicklime-lumps-03-95563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192" y="2038257"/>
            <a:ext cx="2354627" cy="1765970"/>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8416" y="2212268"/>
            <a:ext cx="2721496" cy="157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8315065"/>
      </p:ext>
    </p:extLst>
  </p:cSld>
  <p:clrMapOvr>
    <a:masterClrMapping/>
  </p:clrMapOvr>
  <mc:AlternateContent xmlns:mc="http://schemas.openxmlformats.org/markup-compatibility/2006" xmlns:p14="http://schemas.microsoft.com/office/powerpoint/2010/main">
    <mc:Choice Requires="p14">
      <p:transition spd="slow" p14:dur="2000" advClick="0" advTm="81519"/>
    </mc:Choice>
    <mc:Fallback xmlns="">
      <p:transition spd="slow" advClick="0" advTm="81519"/>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60232" y="188640"/>
            <a:ext cx="2421159"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№10</a:t>
            </a:r>
          </a:p>
        </p:txBody>
      </p:sp>
      <p:sp>
        <p:nvSpPr>
          <p:cNvPr id="2" name="Заголовок 1"/>
          <p:cNvSpPr>
            <a:spLocks noGrp="1"/>
          </p:cNvSpPr>
          <p:nvPr>
            <p:ph type="title"/>
          </p:nvPr>
        </p:nvSpPr>
        <p:spPr>
          <a:xfrm>
            <a:off x="255386" y="3789040"/>
            <a:ext cx="8642976" cy="2736304"/>
          </a:xfrm>
          <a:solidFill>
            <a:schemeClr val="bg1">
              <a:alpha val="64000"/>
            </a:schemeClr>
          </a:solidFill>
          <a:effectLst>
            <a:softEdge rad="63500"/>
          </a:effectLst>
        </p:spPr>
        <p:txBody>
          <a:bodyPr vert="horz" lIns="91440" tIns="45720" rIns="91440" bIns="45720" rtlCol="0" anchor="ctr">
            <a:noAutofit/>
          </a:bodyPr>
          <a:lstStyle/>
          <a:p>
            <a:pPr algn="l"/>
            <a:r>
              <a:rPr lang="ru-RU" sz="1800" i="1" dirty="0"/>
              <a:t>Этот редкий минерал белого или серого цвета в народе называют «горная кожа», «горная бумага», «тряпичник», «горная пробка». В Нижегородской области минерал был открыт в 1882-1884 гг. геолого-почвенной экспедицией под руководством Василия Васильевича Докучаева. По своим свойствам он похож на асбест – огнеупорен и плохой проводник тепла. Наиболее крупные пласты минерала известны на правом берегу Оки в Павловском районе.</a:t>
            </a:r>
            <a:br>
              <a:rPr lang="ru-RU" sz="1800" i="1" dirty="0"/>
            </a:br>
            <a:r>
              <a:rPr lang="ru-RU" sz="2400" b="1" i="1" dirty="0"/>
              <a:t>Как называется минерал?</a:t>
            </a:r>
            <a:br>
              <a:rPr lang="ru-RU" sz="2400" b="1" i="1" dirty="0"/>
            </a:br>
            <a:r>
              <a:rPr lang="ru-RU" sz="2400" b="1" i="1" dirty="0"/>
              <a:t>а) </a:t>
            </a:r>
            <a:r>
              <a:rPr lang="ru-RU" sz="2400" b="1" i="1" dirty="0" err="1" smtClean="0"/>
              <a:t>шунгит</a:t>
            </a:r>
            <a:r>
              <a:rPr lang="ru-RU" sz="2400" b="1" i="1" dirty="0" smtClean="0"/>
              <a:t> </a:t>
            </a:r>
            <a:r>
              <a:rPr lang="ru-RU" sz="2400" b="1" i="1" dirty="0"/>
              <a:t>				б) </a:t>
            </a:r>
            <a:r>
              <a:rPr lang="ru-RU" sz="2400" b="1" i="1" dirty="0" err="1" smtClean="0"/>
              <a:t>палыгорскит</a:t>
            </a:r>
            <a:r>
              <a:rPr lang="ru-RU" sz="2400" b="1" i="1" dirty="0"/>
              <a:t/>
            </a:r>
            <a:br>
              <a:rPr lang="ru-RU" sz="2400" b="1" i="1" dirty="0"/>
            </a:br>
            <a:r>
              <a:rPr lang="ru-RU" sz="2400" b="1" i="1" dirty="0"/>
              <a:t>в) </a:t>
            </a:r>
            <a:r>
              <a:rPr lang="ru-RU" sz="2400" b="1" i="1" dirty="0" smtClean="0"/>
              <a:t>хризотил </a:t>
            </a:r>
            <a:r>
              <a:rPr lang="ru-RU" sz="2400" b="1" i="1" dirty="0"/>
              <a:t>				</a:t>
            </a:r>
            <a:r>
              <a:rPr lang="ru-RU" sz="2400" b="1" i="1" dirty="0" smtClean="0"/>
              <a:t>г) </a:t>
            </a:r>
            <a:r>
              <a:rPr lang="ru-RU" sz="2400" b="1" i="1" dirty="0"/>
              <a:t>гипс</a:t>
            </a:r>
            <a:endParaRPr lang="ru-RU" sz="1800" b="1" i="1" dirty="0"/>
          </a:p>
        </p:txBody>
      </p:sp>
      <p:pic>
        <p:nvPicPr>
          <p:cNvPr id="10242" name="Picture 2" descr="G:\Презентация Волга\Палыгорскит.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610" y="198804"/>
            <a:ext cx="5745634" cy="33963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852935613"/>
      </p:ext>
    </p:extLst>
  </p:cSld>
  <p:clrMapOvr>
    <a:masterClrMapping/>
  </p:clrMapOvr>
  <mc:AlternateContent xmlns:mc="http://schemas.openxmlformats.org/markup-compatibility/2006" xmlns:p14="http://schemas.microsoft.com/office/powerpoint/2010/main">
    <mc:Choice Requires="p14">
      <p:transition spd="slow" p14:dur="2000" advClick="0" advTm="61519"/>
    </mc:Choice>
    <mc:Fallback xmlns="">
      <p:transition spd="slow" advClick="0" advTm="61519"/>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8703" y="-3544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60232" y="188640"/>
            <a:ext cx="2421159"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№11</a:t>
            </a:r>
          </a:p>
        </p:txBody>
      </p:sp>
      <p:sp>
        <p:nvSpPr>
          <p:cNvPr id="2" name="Заголовок 1"/>
          <p:cNvSpPr>
            <a:spLocks noGrp="1"/>
          </p:cNvSpPr>
          <p:nvPr>
            <p:ph type="title"/>
          </p:nvPr>
        </p:nvSpPr>
        <p:spPr>
          <a:xfrm>
            <a:off x="255386" y="4658552"/>
            <a:ext cx="8642976" cy="1938800"/>
          </a:xfrm>
          <a:solidFill>
            <a:schemeClr val="bg1">
              <a:alpha val="64000"/>
            </a:schemeClr>
          </a:solidFill>
          <a:effectLst>
            <a:softEdge rad="63500"/>
          </a:effectLst>
        </p:spPr>
        <p:txBody>
          <a:bodyPr vert="horz" lIns="91440" tIns="45720" rIns="91440" bIns="45720" rtlCol="0" anchor="ctr">
            <a:noAutofit/>
          </a:bodyPr>
          <a:lstStyle/>
          <a:p>
            <a:pPr algn="l"/>
            <a:r>
              <a:rPr lang="ru-RU" sz="2400" b="1" dirty="0"/>
              <a:t>Выделите из списка природных катастроф, связанных с геологическим строением территории, наиболее вероятные в Нижегородской области: </a:t>
            </a:r>
            <a:br>
              <a:rPr lang="ru-RU" sz="2400" b="1" dirty="0"/>
            </a:br>
            <a:r>
              <a:rPr lang="ru-RU" sz="2400" b="1" dirty="0"/>
              <a:t>а) </a:t>
            </a:r>
            <a:r>
              <a:rPr lang="ru-RU" sz="2400" b="1" dirty="0" smtClean="0"/>
              <a:t>землетрясения  </a:t>
            </a:r>
            <a:r>
              <a:rPr lang="ru-RU" sz="2400" b="1" dirty="0"/>
              <a:t>			б) карстовые </a:t>
            </a:r>
            <a:r>
              <a:rPr lang="ru-RU" sz="2400" b="1" dirty="0" smtClean="0"/>
              <a:t>провалы </a:t>
            </a:r>
            <a:r>
              <a:rPr lang="ru-RU" sz="2400" b="1" dirty="0"/>
              <a:t/>
            </a:r>
            <a:br>
              <a:rPr lang="ru-RU" sz="2400" b="1" dirty="0"/>
            </a:br>
            <a:r>
              <a:rPr lang="ru-RU" sz="2400" b="1" dirty="0"/>
              <a:t>в) </a:t>
            </a:r>
            <a:r>
              <a:rPr lang="ru-RU" sz="2400" b="1" dirty="0" smtClean="0"/>
              <a:t>камнепады </a:t>
            </a:r>
            <a:r>
              <a:rPr lang="ru-RU" sz="2400" b="1" dirty="0"/>
              <a:t>			г</a:t>
            </a:r>
            <a:r>
              <a:rPr lang="ru-RU" sz="2400" b="1" dirty="0" smtClean="0"/>
              <a:t>) оползни </a:t>
            </a:r>
            <a:endParaRPr lang="ru-RU" sz="2400" b="1" dirty="0"/>
          </a:p>
        </p:txBody>
      </p:sp>
      <p:pic>
        <p:nvPicPr>
          <p:cNvPr id="11266" name="Picture 2" descr="G:\Презентация Волга\Вопрос 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10608"/>
            <a:ext cx="4032447" cy="3024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4" name="Picture 2" descr="F:\Кривдина И.Ю\АССОЦИАЦИЯ\ГД Отечество Нижегородское\Оползень.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0703" y="1174786"/>
            <a:ext cx="4346671" cy="3259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138708184"/>
      </p:ext>
    </p:extLst>
  </p:cSld>
  <p:clrMapOvr>
    <a:masterClrMapping/>
  </p:clrMapOvr>
  <mc:AlternateContent xmlns:mc="http://schemas.openxmlformats.org/markup-compatibility/2006" xmlns:p14="http://schemas.microsoft.com/office/powerpoint/2010/main">
    <mc:Choice Requires="p14">
      <p:transition spd="slow" p14:dur="2000" advClick="0" advTm="41223"/>
    </mc:Choice>
    <mc:Fallback xmlns="">
      <p:transition spd="slow" advClick="0" advTm="41223"/>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60232" y="188640"/>
            <a:ext cx="2421159"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№12</a:t>
            </a:r>
          </a:p>
        </p:txBody>
      </p:sp>
      <p:sp>
        <p:nvSpPr>
          <p:cNvPr id="2" name="Заголовок 1"/>
          <p:cNvSpPr>
            <a:spLocks noGrp="1"/>
          </p:cNvSpPr>
          <p:nvPr>
            <p:ph type="title"/>
          </p:nvPr>
        </p:nvSpPr>
        <p:spPr>
          <a:xfrm>
            <a:off x="255386" y="3356992"/>
            <a:ext cx="8642976" cy="3342960"/>
          </a:xfrm>
          <a:solidFill>
            <a:schemeClr val="bg1">
              <a:alpha val="64000"/>
            </a:schemeClr>
          </a:solidFill>
          <a:effectLst>
            <a:softEdge rad="63500"/>
          </a:effectLst>
        </p:spPr>
        <p:txBody>
          <a:bodyPr vert="horz" lIns="91440" tIns="45720" rIns="91440" bIns="45720" rtlCol="0" anchor="ctr">
            <a:noAutofit/>
          </a:bodyPr>
          <a:lstStyle/>
          <a:p>
            <a:pPr algn="l"/>
            <a:r>
              <a:rPr lang="ru-RU" sz="1800" dirty="0"/>
              <a:t>В северных районах Нижегородской области на поверхности земли часто можно наблюдать россыпи камней или валунов. Валуны всегда привлекали внимание людей, ведь неслучайно возникли названия речек Каменка и Каменная, урочища Каменная Мостовая, деревни Каменный Овраг…</a:t>
            </a:r>
            <a:br>
              <a:rPr lang="ru-RU" sz="1800" dirty="0"/>
            </a:br>
            <a:r>
              <a:rPr lang="ru-RU" sz="1800" dirty="0"/>
              <a:t>Валуны издревле были помехой на пашне. Сотни лет обрабатывал пахарь землю и ежегодно расчищал поле от камней-валунов. В старину даже говорили, что «на полях камни растут». В XIX веке валунный камень послужил материалом для строительства в Нижегородской губернии первых дорог с твёрдым покрытием, а в уездных городах появились «булыжные» мостовые. Сегодня валуны – высококачественный строительный и декоративный материал. </a:t>
            </a:r>
            <a:r>
              <a:rPr lang="ru-RU" sz="1800" b="1" dirty="0"/>
              <a:t/>
            </a:r>
            <a:br>
              <a:rPr lang="ru-RU" sz="1800" b="1" dirty="0"/>
            </a:br>
            <a:r>
              <a:rPr lang="ru-RU" sz="2000" b="1" dirty="0"/>
              <a:t>Какой природный процесс определил широкое распространение валунов в нашем регионе?</a:t>
            </a:r>
            <a:endParaRPr lang="ru-RU" sz="1800" b="1" dirty="0"/>
          </a:p>
        </p:txBody>
      </p:sp>
      <p:pic>
        <p:nvPicPr>
          <p:cNvPr id="14338" name="Picture 2" descr="G:\Презентация Волга\Вопрос 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106919"/>
            <a:ext cx="4234027" cy="3175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707428224"/>
      </p:ext>
    </p:extLst>
  </p:cSld>
  <p:clrMapOvr>
    <a:masterClrMapping/>
  </p:clrMapOvr>
  <mc:AlternateContent xmlns:mc="http://schemas.openxmlformats.org/markup-compatibility/2006" xmlns:p14="http://schemas.microsoft.com/office/powerpoint/2010/main">
    <mc:Choice Requires="p14">
      <p:transition spd="slow" p14:dur="2000" advClick="0" advTm="81611"/>
    </mc:Choice>
    <mc:Fallback xmlns="">
      <p:transition spd="slow" advClick="0" advTm="81611"/>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8847"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60232" y="188640"/>
            <a:ext cx="2421159"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№13</a:t>
            </a:r>
          </a:p>
        </p:txBody>
      </p:sp>
      <p:sp>
        <p:nvSpPr>
          <p:cNvPr id="2" name="Заголовок 1"/>
          <p:cNvSpPr>
            <a:spLocks noGrp="1"/>
          </p:cNvSpPr>
          <p:nvPr>
            <p:ph type="title"/>
          </p:nvPr>
        </p:nvSpPr>
        <p:spPr>
          <a:xfrm>
            <a:off x="0" y="4175509"/>
            <a:ext cx="5184575" cy="1908597"/>
          </a:xfrm>
          <a:solidFill>
            <a:schemeClr val="bg1">
              <a:alpha val="64000"/>
            </a:schemeClr>
          </a:solidFill>
          <a:effectLst>
            <a:softEdge rad="63500"/>
          </a:effectLst>
        </p:spPr>
        <p:txBody>
          <a:bodyPr vert="horz" lIns="91440" tIns="45720" rIns="91440" bIns="45720" rtlCol="0" anchor="ctr">
            <a:noAutofit/>
          </a:bodyPr>
          <a:lstStyle/>
          <a:p>
            <a:pPr algn="l"/>
            <a:r>
              <a:rPr lang="ru-RU" sz="2000" dirty="0"/>
              <a:t>Волга на территории Нижегородской области принимает множество  притоков - рек, речек и ручейков. Из предложенных рек укажите только левые притоки Волги, расположите их по порядку, с запада на восток, начиная с самого западного притока. </a:t>
            </a:r>
            <a:r>
              <a:rPr lang="ru-RU" sz="2400" b="1" dirty="0"/>
              <a:t/>
            </a:r>
            <a:br>
              <a:rPr lang="ru-RU" sz="2400" b="1" dirty="0"/>
            </a:br>
            <a:endParaRPr lang="ru-RU" sz="2400" b="1" dirty="0"/>
          </a:p>
        </p:txBody>
      </p:sp>
      <p:pic>
        <p:nvPicPr>
          <p:cNvPr id="12290" name="Picture 2" descr="G:\Презентация Волга\Вопрос 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88641"/>
            <a:ext cx="4801022" cy="36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1124744"/>
            <a:ext cx="3925248" cy="4176464"/>
          </a:xfrm>
          <a:prstGeom prst="rect">
            <a:avLst/>
          </a:prstGeom>
          <a:noFill/>
          <a:ln w="19050">
            <a:solidFill>
              <a:schemeClr val="accent5">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07504" y="6027003"/>
            <a:ext cx="8928992" cy="830997"/>
          </a:xfrm>
          <a:prstGeom prst="rect">
            <a:avLst/>
          </a:prstGeom>
          <a:noFill/>
        </p:spPr>
        <p:txBody>
          <a:bodyPr wrap="square" rtlCol="0">
            <a:spAutoFit/>
          </a:bodyPr>
          <a:lstStyle/>
          <a:p>
            <a:r>
              <a:rPr lang="ru-RU" sz="2400" b="1" dirty="0" err="1"/>
              <a:t>Керженец</a:t>
            </a:r>
            <a:r>
              <a:rPr lang="ru-RU" sz="2400" b="1" dirty="0"/>
              <a:t>, Ока, Теша, Алатырь, </a:t>
            </a:r>
            <a:r>
              <a:rPr lang="ru-RU" sz="2400" b="1" dirty="0" err="1"/>
              <a:t>Узола</a:t>
            </a:r>
            <a:r>
              <a:rPr lang="ru-RU" sz="2400" b="1" dirty="0"/>
              <a:t>, </a:t>
            </a:r>
            <a:r>
              <a:rPr lang="ru-RU" sz="2400" b="1" dirty="0" err="1"/>
              <a:t>Кудьма</a:t>
            </a:r>
            <a:r>
              <a:rPr lang="ru-RU" sz="2400" b="1" dirty="0"/>
              <a:t>, Линда, </a:t>
            </a:r>
            <a:r>
              <a:rPr lang="ru-RU" sz="2400" b="1" dirty="0" err="1"/>
              <a:t>Сундовик</a:t>
            </a:r>
            <a:r>
              <a:rPr lang="ru-RU" sz="2400" b="1" dirty="0"/>
              <a:t>.</a:t>
            </a:r>
          </a:p>
          <a:p>
            <a:endParaRPr lang="ru-RU" sz="2400" dirty="0"/>
          </a:p>
        </p:txBody>
      </p:sp>
    </p:spTree>
    <p:extLst>
      <p:ext uri="{BB962C8B-B14F-4D97-AF65-F5344CB8AC3E}">
        <p14:creationId xmlns:p14="http://schemas.microsoft.com/office/powerpoint/2010/main" val="3284232657"/>
      </p:ext>
    </p:extLst>
  </p:cSld>
  <p:clrMapOvr>
    <a:masterClrMapping/>
  </p:clrMapOvr>
  <mc:AlternateContent xmlns:mc="http://schemas.openxmlformats.org/markup-compatibility/2006" xmlns:p14="http://schemas.microsoft.com/office/powerpoint/2010/main">
    <mc:Choice Requires="p14">
      <p:transition spd="slow" p14:dur="2000" advClick="0" advTm="111195"/>
    </mc:Choice>
    <mc:Fallback xmlns="">
      <p:transition spd="slow" advClick="0" advTm="111195"/>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8847"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60232" y="188640"/>
            <a:ext cx="2421159"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№14</a:t>
            </a:r>
          </a:p>
        </p:txBody>
      </p:sp>
      <p:sp>
        <p:nvSpPr>
          <p:cNvPr id="2" name="Заголовок 1"/>
          <p:cNvSpPr>
            <a:spLocks noGrp="1"/>
          </p:cNvSpPr>
          <p:nvPr>
            <p:ph type="title"/>
          </p:nvPr>
        </p:nvSpPr>
        <p:spPr>
          <a:xfrm>
            <a:off x="269359" y="3861048"/>
            <a:ext cx="8642976" cy="2880320"/>
          </a:xfrm>
          <a:solidFill>
            <a:schemeClr val="bg1">
              <a:alpha val="64000"/>
            </a:schemeClr>
          </a:solidFill>
          <a:effectLst>
            <a:softEdge rad="63500"/>
          </a:effectLst>
        </p:spPr>
        <p:txBody>
          <a:bodyPr vert="horz" lIns="91440" tIns="45720" rIns="91440" bIns="45720" rtlCol="0" anchor="ctr">
            <a:noAutofit/>
          </a:bodyPr>
          <a:lstStyle/>
          <a:p>
            <a:pPr algn="l"/>
            <a:r>
              <a:rPr lang="ru-RU" sz="1800" dirty="0"/>
              <a:t>Писатель Павел Иванович Мельников-Печерский в романе «В лесах» пишет: «Преданья о </a:t>
            </a:r>
            <a:r>
              <a:rPr lang="ru-RU" sz="1800" dirty="0" err="1"/>
              <a:t>Батыевом</a:t>
            </a:r>
            <a:r>
              <a:rPr lang="ru-RU" sz="1800" dirty="0"/>
              <a:t> разгроме там свежи. Укажут и «тропу </a:t>
            </a:r>
            <a:r>
              <a:rPr lang="ru-RU" sz="1800" dirty="0" err="1"/>
              <a:t>Батыеву</a:t>
            </a:r>
            <a:r>
              <a:rPr lang="ru-RU" sz="1800" dirty="0"/>
              <a:t>» и место невидимого града Китежа. Цел тот город до сих пор — с белокаменными стенами, златоверхими церквами, с честными монастырями, с </a:t>
            </a:r>
            <a:r>
              <a:rPr lang="ru-RU" sz="1800" dirty="0" err="1"/>
              <a:t>княженецкими</a:t>
            </a:r>
            <a:r>
              <a:rPr lang="ru-RU" sz="1800" dirty="0"/>
              <a:t> узорчатыми теремами, с боярскими каменными палатами, с рубленными из кондового, </a:t>
            </a:r>
            <a:r>
              <a:rPr lang="ru-RU" sz="1800" dirty="0" err="1"/>
              <a:t>негниющего</a:t>
            </a:r>
            <a:r>
              <a:rPr lang="ru-RU" sz="1800" dirty="0"/>
              <a:t> леса домами. Цел град, но невидим. Не видать грешным людям славного Китежа. Скрылся он чудесно, божьим повеленьем, когда безбожный царь Батый, разорив Русь Суздальскую, пошел воевать Русь </a:t>
            </a:r>
            <a:r>
              <a:rPr lang="ru-RU" sz="1800" dirty="0" err="1"/>
              <a:t>Китежскую</a:t>
            </a:r>
            <a:r>
              <a:rPr lang="ru-RU" sz="1800" dirty="0"/>
              <a:t>». </a:t>
            </a:r>
            <a:r>
              <a:rPr lang="ru-RU" sz="1600" b="1" dirty="0"/>
              <a:t/>
            </a:r>
            <a:br>
              <a:rPr lang="ru-RU" sz="1600" b="1" dirty="0"/>
            </a:br>
            <a:r>
              <a:rPr lang="ru-RU" sz="2000" b="1" dirty="0"/>
              <a:t>С каким озером Нижегородской области связаны преданья о невидимом граде?</a:t>
            </a:r>
            <a:endParaRPr lang="ru-RU" sz="1600" b="1" dirty="0"/>
          </a:p>
        </p:txBody>
      </p:sp>
      <p:pic>
        <p:nvPicPr>
          <p:cNvPr id="13314" name="Picture 2" descr="G:\Презентация Волга\Вопрос 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0150" y="476672"/>
            <a:ext cx="4374586" cy="32806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55719902"/>
      </p:ext>
    </p:extLst>
  </p:cSld>
  <p:clrMapOvr>
    <a:masterClrMapping/>
  </p:clrMapOvr>
  <mc:AlternateContent xmlns:mc="http://schemas.openxmlformats.org/markup-compatibility/2006" xmlns:p14="http://schemas.microsoft.com/office/powerpoint/2010/main">
    <mc:Choice Requires="p14">
      <p:transition spd="slow" p14:dur="2000" advClick="0" advTm="85755"/>
    </mc:Choice>
    <mc:Fallback xmlns="">
      <p:transition spd="slow" advClick="0" advTm="85755"/>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8847"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60232" y="188640"/>
            <a:ext cx="2421159"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№15</a:t>
            </a:r>
          </a:p>
        </p:txBody>
      </p:sp>
      <p:sp>
        <p:nvSpPr>
          <p:cNvPr id="2" name="Заголовок 1"/>
          <p:cNvSpPr>
            <a:spLocks noGrp="1"/>
          </p:cNvSpPr>
          <p:nvPr>
            <p:ph type="title"/>
          </p:nvPr>
        </p:nvSpPr>
        <p:spPr>
          <a:xfrm>
            <a:off x="5072560" y="927714"/>
            <a:ext cx="3745124" cy="3869437"/>
          </a:xfrm>
          <a:solidFill>
            <a:schemeClr val="bg1">
              <a:alpha val="64000"/>
            </a:schemeClr>
          </a:solidFill>
          <a:effectLst>
            <a:softEdge rad="63500"/>
          </a:effectLst>
        </p:spPr>
        <p:txBody>
          <a:bodyPr vert="horz" lIns="91440" tIns="45720" rIns="91440" bIns="45720" rtlCol="0" anchor="ctr">
            <a:noAutofit/>
          </a:bodyPr>
          <a:lstStyle/>
          <a:p>
            <a:pPr algn="l"/>
            <a:r>
              <a:rPr lang="ru-RU" sz="2000" b="1" dirty="0"/>
              <a:t>О какой природной зоне написал  нижегородский поэт Юрий Андреевич Адрианов следующие строки:</a:t>
            </a:r>
            <a:br>
              <a:rPr lang="ru-RU" sz="2000" b="1" dirty="0"/>
            </a:br>
            <a:r>
              <a:rPr lang="ru-RU" sz="2000" b="1" dirty="0"/>
              <a:t/>
            </a:r>
            <a:br>
              <a:rPr lang="ru-RU" sz="2000" b="1" dirty="0"/>
            </a:br>
            <a:r>
              <a:rPr lang="ru-RU" sz="2000" dirty="0"/>
              <a:t>Древний   взор реки Ветлуги</a:t>
            </a:r>
            <a:br>
              <a:rPr lang="ru-RU" sz="2000" dirty="0"/>
            </a:br>
            <a:r>
              <a:rPr lang="ru-RU" sz="2000" dirty="0"/>
              <a:t>Средь </a:t>
            </a:r>
            <a:r>
              <a:rPr lang="ru-RU" sz="2000" dirty="0" err="1"/>
              <a:t>Ветлугии</a:t>
            </a:r>
            <a:r>
              <a:rPr lang="ru-RU" sz="2000" dirty="0"/>
              <a:t> – страны:</a:t>
            </a:r>
            <a:br>
              <a:rPr lang="ru-RU" sz="2000" dirty="0"/>
            </a:br>
            <a:r>
              <a:rPr lang="ru-RU" sz="2000" dirty="0"/>
              <a:t>Темно-синие яруги, </a:t>
            </a:r>
            <a:br>
              <a:rPr lang="ru-RU" sz="2000" dirty="0"/>
            </a:br>
            <a:r>
              <a:rPr lang="ru-RU" sz="2000" dirty="0"/>
              <a:t>Темно-красные стволы. </a:t>
            </a:r>
            <a:br>
              <a:rPr lang="ru-RU" sz="2000" dirty="0"/>
            </a:br>
            <a:r>
              <a:rPr lang="ru-RU" sz="2000" dirty="0"/>
              <a:t>Здесь за гребнем леса-гребни,</a:t>
            </a:r>
            <a:br>
              <a:rPr lang="ru-RU" sz="2000" dirty="0"/>
            </a:br>
            <a:r>
              <a:rPr lang="ru-RU" sz="2000" dirty="0"/>
              <a:t>Зыбь болот – зеленый страх, </a:t>
            </a:r>
            <a:br>
              <a:rPr lang="ru-RU" sz="2000" dirty="0"/>
            </a:br>
            <a:r>
              <a:rPr lang="ru-RU" sz="2000" dirty="0" err="1"/>
              <a:t>Многодумные</a:t>
            </a:r>
            <a:r>
              <a:rPr lang="ru-RU" sz="2000" dirty="0"/>
              <a:t> деревни</a:t>
            </a:r>
            <a:br>
              <a:rPr lang="ru-RU" sz="2000" dirty="0"/>
            </a:br>
            <a:r>
              <a:rPr lang="ru-RU" sz="2000" dirty="0"/>
              <a:t>На горбатых берегах…</a:t>
            </a:r>
            <a:endParaRPr lang="ru-RU" sz="2000" b="1" dirty="0"/>
          </a:p>
        </p:txBody>
      </p:sp>
      <p:pic>
        <p:nvPicPr>
          <p:cNvPr id="15362" name="Picture 2" descr="G:\Презентация Волга\Вопрос 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7" y="409286"/>
            <a:ext cx="4410777" cy="3307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Box 2"/>
          <p:cNvSpPr txBox="1"/>
          <p:nvPr/>
        </p:nvSpPr>
        <p:spPr>
          <a:xfrm>
            <a:off x="539552" y="4437112"/>
            <a:ext cx="4801314" cy="2215991"/>
          </a:xfrm>
          <a:prstGeom prst="rect">
            <a:avLst/>
          </a:prstGeom>
          <a:noFill/>
        </p:spPr>
        <p:txBody>
          <a:bodyPr wrap="none" rtlCol="0">
            <a:spAutoFit/>
          </a:bodyPr>
          <a:lstStyle/>
          <a:p>
            <a:r>
              <a:rPr lang="ru-RU" sz="2400" b="1" dirty="0" smtClean="0"/>
              <a:t>а</a:t>
            </a:r>
            <a:r>
              <a:rPr lang="ru-RU" sz="2400" b="1" dirty="0"/>
              <a:t>) тайга; </a:t>
            </a:r>
            <a:endParaRPr lang="ru-RU" sz="2400" b="1" dirty="0" smtClean="0"/>
          </a:p>
          <a:p>
            <a:r>
              <a:rPr lang="ru-RU" sz="2400" b="1" dirty="0" smtClean="0"/>
              <a:t>б) хвойно-широколиственные</a:t>
            </a:r>
            <a:endParaRPr lang="ru-RU" sz="2400" b="1" dirty="0"/>
          </a:p>
          <a:p>
            <a:r>
              <a:rPr lang="ru-RU" sz="2400" b="1" dirty="0" smtClean="0"/>
              <a:t>(</a:t>
            </a:r>
            <a:r>
              <a:rPr lang="ru-RU" sz="2400" b="1" dirty="0"/>
              <a:t>смешанные) леса; </a:t>
            </a:r>
            <a:br>
              <a:rPr lang="ru-RU" sz="2400" b="1" dirty="0"/>
            </a:br>
            <a:r>
              <a:rPr lang="ru-RU" sz="2400" b="1" dirty="0"/>
              <a:t>в) лесостепи;  			</a:t>
            </a:r>
            <a:endParaRPr lang="ru-RU" sz="2400" b="1" dirty="0" smtClean="0"/>
          </a:p>
          <a:p>
            <a:r>
              <a:rPr lang="ru-RU" sz="2400" b="1" dirty="0" smtClean="0"/>
              <a:t>г</a:t>
            </a:r>
            <a:r>
              <a:rPr lang="ru-RU" sz="2400" b="1" dirty="0"/>
              <a:t>) степи.</a:t>
            </a:r>
          </a:p>
          <a:p>
            <a:endParaRPr lang="ru-RU" dirty="0"/>
          </a:p>
        </p:txBody>
      </p:sp>
    </p:spTree>
    <p:extLst>
      <p:ext uri="{BB962C8B-B14F-4D97-AF65-F5344CB8AC3E}">
        <p14:creationId xmlns:p14="http://schemas.microsoft.com/office/powerpoint/2010/main" val="1010704536"/>
      </p:ext>
    </p:extLst>
  </p:cSld>
  <p:clrMapOvr>
    <a:masterClrMapping/>
  </p:clrMapOvr>
  <mc:AlternateContent xmlns:mc="http://schemas.openxmlformats.org/markup-compatibility/2006" xmlns:p14="http://schemas.microsoft.com/office/powerpoint/2010/main">
    <mc:Choice Requires="p14">
      <p:transition spd="slow" p14:dur="2000" advClick="0" advTm="60793"/>
    </mc:Choice>
    <mc:Fallback xmlns="">
      <p:transition spd="slow" advClick="0" advTm="60793"/>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8847"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60232" y="188640"/>
            <a:ext cx="2421159"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№16</a:t>
            </a:r>
          </a:p>
        </p:txBody>
      </p:sp>
      <p:sp>
        <p:nvSpPr>
          <p:cNvPr id="2" name="Заголовок 1"/>
          <p:cNvSpPr>
            <a:spLocks noGrp="1"/>
          </p:cNvSpPr>
          <p:nvPr>
            <p:ph type="title"/>
          </p:nvPr>
        </p:nvSpPr>
        <p:spPr>
          <a:xfrm>
            <a:off x="255386" y="3933056"/>
            <a:ext cx="8642976" cy="2766896"/>
          </a:xfrm>
          <a:solidFill>
            <a:schemeClr val="bg1">
              <a:alpha val="64000"/>
            </a:schemeClr>
          </a:solidFill>
          <a:effectLst>
            <a:softEdge rad="63500"/>
          </a:effectLst>
        </p:spPr>
        <p:txBody>
          <a:bodyPr vert="horz" lIns="91440" tIns="45720" rIns="91440" bIns="45720" rtlCol="0" anchor="ctr">
            <a:noAutofit/>
          </a:bodyPr>
          <a:lstStyle/>
          <a:p>
            <a:pPr algn="l"/>
            <a:r>
              <a:rPr lang="ru-RU" sz="1800" dirty="0"/>
              <a:t>На территории Нижегородской области есть уникальный геологический памятник природы, известный еще с X</a:t>
            </a:r>
            <a:r>
              <a:rPr lang="en-US" sz="1800" dirty="0"/>
              <a:t>V</a:t>
            </a:r>
            <a:r>
              <a:rPr lang="ru-RU" sz="1800" dirty="0"/>
              <a:t>III века со времен экспедиции естествоиспытателя из Санкт-Петербурга П.С. Палласа, который описывал его так: </a:t>
            </a:r>
            <a:br>
              <a:rPr lang="ru-RU" sz="1800" dirty="0"/>
            </a:br>
            <a:r>
              <a:rPr lang="ru-RU" sz="1800" dirty="0"/>
              <a:t>«Сия претёмная хлябь имеет продолговатый вид и простирается поперёк горы, но больше в правую сторону и притом вверх. Ширина </a:t>
            </a:r>
            <a:r>
              <a:rPr lang="ru-RU" sz="1800" dirty="0" err="1"/>
              <a:t>оныя</a:t>
            </a:r>
            <a:r>
              <a:rPr lang="ru-RU" sz="1800" dirty="0"/>
              <a:t> от входа </a:t>
            </a:r>
            <a:r>
              <a:rPr lang="ru-RU" sz="1800" dirty="0" err="1"/>
              <a:t>допротив</a:t>
            </a:r>
            <a:r>
              <a:rPr lang="ru-RU" sz="1800" dirty="0"/>
              <a:t> стоящей стены нигде не составляет больше сорока аршин, а вышина до семи аршин и более. При освещении сей хляби со всех сторон виден преизрядный белый камень».</a:t>
            </a:r>
            <a:r>
              <a:rPr lang="ru-RU" sz="1800" b="1" dirty="0"/>
              <a:t/>
            </a:r>
            <a:br>
              <a:rPr lang="ru-RU" sz="1800" b="1" dirty="0"/>
            </a:br>
            <a:r>
              <a:rPr lang="ru-RU" sz="2000" b="1" dirty="0"/>
              <a:t>Что это за объект, в каком районе он расположен?</a:t>
            </a:r>
            <a:br>
              <a:rPr lang="ru-RU" sz="2000" b="1" dirty="0"/>
            </a:br>
            <a:r>
              <a:rPr lang="ru-RU" sz="2000" b="1" dirty="0"/>
              <a:t>Как называется описанный белый камень?</a:t>
            </a:r>
            <a:endParaRPr lang="ru-RU" sz="1800" b="1" dirty="0"/>
          </a:p>
        </p:txBody>
      </p:sp>
      <p:pic>
        <p:nvPicPr>
          <p:cNvPr id="16386" name="Picture 2" descr="G:\Презентация Волга\Вопрос 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99" y="66528"/>
            <a:ext cx="5155525" cy="3866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986879571"/>
      </p:ext>
    </p:extLst>
  </p:cSld>
  <p:clrMapOvr>
    <a:masterClrMapping/>
  </p:clrMapOvr>
  <mc:AlternateContent xmlns:mc="http://schemas.openxmlformats.org/markup-compatibility/2006" xmlns:p14="http://schemas.microsoft.com/office/powerpoint/2010/main">
    <mc:Choice Requires="p14">
      <p:transition spd="slow" p14:dur="2000" advClick="0" advTm="81203"/>
    </mc:Choice>
    <mc:Fallback xmlns="">
      <p:transition spd="slow" advClick="0" advTm="81203"/>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660232" y="188640"/>
            <a:ext cx="2421159"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№17</a:t>
            </a:r>
          </a:p>
        </p:txBody>
      </p:sp>
      <p:sp>
        <p:nvSpPr>
          <p:cNvPr id="2" name="Заголовок 1"/>
          <p:cNvSpPr>
            <a:spLocks noGrp="1"/>
          </p:cNvSpPr>
          <p:nvPr>
            <p:ph type="title"/>
          </p:nvPr>
        </p:nvSpPr>
        <p:spPr>
          <a:xfrm>
            <a:off x="255386" y="4941168"/>
            <a:ext cx="8642976" cy="1758784"/>
          </a:xfrm>
          <a:solidFill>
            <a:schemeClr val="bg1">
              <a:alpha val="64000"/>
            </a:schemeClr>
          </a:solidFill>
          <a:effectLst>
            <a:softEdge rad="63500"/>
          </a:effectLst>
        </p:spPr>
        <p:txBody>
          <a:bodyPr vert="horz" lIns="91440" tIns="45720" rIns="91440" bIns="45720" rtlCol="0" anchor="ctr">
            <a:noAutofit/>
          </a:bodyPr>
          <a:lstStyle/>
          <a:p>
            <a:pPr algn="l"/>
            <a:r>
              <a:rPr lang="ru-RU" sz="2000" dirty="0"/>
              <a:t>Из предложенного списка фауны выберите пять редких и исчезающих видов животных, занесенных в Красную книгу Нижегородской области</a:t>
            </a:r>
            <a:r>
              <a:rPr lang="ru-RU" sz="2000" dirty="0" smtClean="0"/>
              <a:t>.</a:t>
            </a:r>
            <a:br>
              <a:rPr lang="ru-RU" sz="2000" dirty="0" smtClean="0"/>
            </a:br>
            <a:r>
              <a:rPr lang="ru-RU" sz="1800" dirty="0" smtClean="0"/>
              <a:t>а)</a:t>
            </a:r>
            <a:r>
              <a:rPr lang="ru-RU" sz="1800" b="1" dirty="0" smtClean="0"/>
              <a:t>Заяц-русак</a:t>
            </a:r>
            <a:r>
              <a:rPr lang="ru-RU" sz="1800" b="1" dirty="0"/>
              <a:t>, </a:t>
            </a:r>
            <a:r>
              <a:rPr lang="ru-RU" sz="1800" b="1" dirty="0" smtClean="0"/>
              <a:t> б) бурый </a:t>
            </a:r>
            <a:r>
              <a:rPr lang="ru-RU" sz="1800" b="1" dirty="0"/>
              <a:t>медведь, </a:t>
            </a:r>
            <a:r>
              <a:rPr lang="ru-RU" sz="1800" b="1" dirty="0" smtClean="0"/>
              <a:t> в) сурок </a:t>
            </a:r>
            <a:r>
              <a:rPr lang="ru-RU" sz="1800" b="1" dirty="0"/>
              <a:t>степной, </a:t>
            </a:r>
            <a:r>
              <a:rPr lang="ru-RU" sz="1800" b="1" dirty="0" smtClean="0"/>
              <a:t> г) русская </a:t>
            </a:r>
            <a:r>
              <a:rPr lang="ru-RU" sz="1800" b="1" dirty="0"/>
              <a:t>выхухоль, </a:t>
            </a:r>
            <a:r>
              <a:rPr lang="ru-RU" sz="1800" b="1" dirty="0" smtClean="0"/>
              <a:t> д) скопа</a:t>
            </a:r>
            <a:r>
              <a:rPr lang="ru-RU" sz="1800" b="1" dirty="0"/>
              <a:t>, </a:t>
            </a:r>
            <a:r>
              <a:rPr lang="ru-RU" sz="1800" b="1" dirty="0" smtClean="0"/>
              <a:t/>
            </a:r>
            <a:br>
              <a:rPr lang="ru-RU" sz="1800" b="1" dirty="0" smtClean="0"/>
            </a:br>
            <a:r>
              <a:rPr lang="ru-RU" sz="1800" b="1" dirty="0" smtClean="0"/>
              <a:t> е) ондатра</a:t>
            </a:r>
            <a:r>
              <a:rPr lang="ru-RU" sz="1800" b="1" dirty="0"/>
              <a:t>, </a:t>
            </a:r>
            <a:r>
              <a:rPr lang="ru-RU" sz="1800" b="1" dirty="0" smtClean="0"/>
              <a:t> ж) медянка</a:t>
            </a:r>
            <a:r>
              <a:rPr lang="ru-RU" sz="1800" b="1" dirty="0"/>
              <a:t>, </a:t>
            </a:r>
            <a:r>
              <a:rPr lang="ru-RU" sz="1800" b="1" dirty="0" smtClean="0"/>
              <a:t> з) гадюка </a:t>
            </a:r>
            <a:r>
              <a:rPr lang="ru-RU" sz="1800" b="1" dirty="0"/>
              <a:t>обыкновенная, </a:t>
            </a:r>
            <a:r>
              <a:rPr lang="ru-RU" sz="1800" b="1" dirty="0" smtClean="0"/>
              <a:t> и) лось, к) </a:t>
            </a:r>
            <a:r>
              <a:rPr lang="ru-RU" sz="1800" b="1" dirty="0"/>
              <a:t>белка обыкновенная.</a:t>
            </a:r>
          </a:p>
        </p:txBody>
      </p:sp>
      <p:pic>
        <p:nvPicPr>
          <p:cNvPr id="17410" name="Picture 2" descr="G:\Презентация Волга\В.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789" y="176311"/>
            <a:ext cx="2368987" cy="1543790"/>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G:\Презентация Волга\Воп.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789" y="1863499"/>
            <a:ext cx="1429656" cy="1758477"/>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descr="G:\Презентация Волга\Вопр.17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576" y="3789040"/>
            <a:ext cx="1555188" cy="116639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G:\Презентация Волга\русская выхухоль.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499"/>
          <a:stretch/>
        </p:blipFill>
        <p:spPr bwMode="auto">
          <a:xfrm>
            <a:off x="6879975" y="3321123"/>
            <a:ext cx="2168599" cy="1287228"/>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7" descr="G:\Презентация Волга\Вопрос 1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8821" y="780214"/>
            <a:ext cx="2050906" cy="15381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714" t="7385" b="-1"/>
          <a:stretch/>
        </p:blipFill>
        <p:spPr bwMode="auto">
          <a:xfrm>
            <a:off x="5438774" y="1832587"/>
            <a:ext cx="1971921" cy="1370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descr="G:\Презентация Волга\Вопр.1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99792" y="515169"/>
            <a:ext cx="2224881" cy="16468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komotoz.ru/photo/zhivotnye/images/photo_medyanka/photo_medyanka_05.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2000" y="3389151"/>
            <a:ext cx="1852734" cy="138584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315\Downloads\zayach_rusak.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90425" y="231848"/>
            <a:ext cx="1366033" cy="16316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cdn.inquisitr.com/wp-content/uploads/2015/10/Moose.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1678" r="4562"/>
          <a:stretch/>
        </p:blipFill>
        <p:spPr bwMode="auto">
          <a:xfrm>
            <a:off x="1893248" y="2318394"/>
            <a:ext cx="2534736" cy="1754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978996"/>
      </p:ext>
    </p:extLst>
  </p:cSld>
  <p:clrMapOvr>
    <a:masterClrMapping/>
  </p:clrMapOvr>
  <mc:AlternateContent xmlns:mc="http://schemas.openxmlformats.org/markup-compatibility/2006" xmlns:p14="http://schemas.microsoft.com/office/powerpoint/2010/main">
    <mc:Choice Requires="p14">
      <p:transition spd="slow" p14:dur="2000" advClick="0" advTm="111061"/>
    </mc:Choice>
    <mc:Fallback xmlns="">
      <p:transition spd="slow" advClick="0" advTm="111061"/>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60232" y="188640"/>
            <a:ext cx="2421159"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№18</a:t>
            </a:r>
          </a:p>
        </p:txBody>
      </p:sp>
      <p:sp>
        <p:nvSpPr>
          <p:cNvPr id="2" name="Заголовок 1"/>
          <p:cNvSpPr>
            <a:spLocks noGrp="1"/>
          </p:cNvSpPr>
          <p:nvPr>
            <p:ph type="title"/>
          </p:nvPr>
        </p:nvSpPr>
        <p:spPr>
          <a:xfrm>
            <a:off x="250512" y="3933056"/>
            <a:ext cx="8642976" cy="2780928"/>
          </a:xfrm>
          <a:solidFill>
            <a:schemeClr val="bg1">
              <a:alpha val="64000"/>
            </a:schemeClr>
          </a:solidFill>
          <a:effectLst>
            <a:softEdge rad="63500"/>
          </a:effectLst>
        </p:spPr>
        <p:txBody>
          <a:bodyPr vert="horz" lIns="91440" tIns="45720" rIns="91440" bIns="45720" rtlCol="0" anchor="ctr">
            <a:noAutofit/>
          </a:bodyPr>
          <a:lstStyle/>
          <a:p>
            <a:pPr algn="l"/>
            <a:r>
              <a:rPr lang="ru-RU" sz="1800" dirty="0"/>
              <a:t>Географические названия или топонимы – это «язык Земли</a:t>
            </a:r>
            <a:r>
              <a:rPr lang="ru-RU" sz="1800" dirty="0" smtClean="0"/>
              <a:t>», </a:t>
            </a:r>
            <a:r>
              <a:rPr lang="ru-RU" sz="1800" dirty="0"/>
              <a:t>и «язык» своеобразный, яркий, богатый. Известный нижегородский географ и </a:t>
            </a:r>
            <a:r>
              <a:rPr lang="ru-RU" sz="1800" dirty="0" err="1"/>
              <a:t>топонимист</a:t>
            </a:r>
            <a:r>
              <a:rPr lang="ru-RU" sz="1800" dirty="0"/>
              <a:t> Лев Людвигович Трубе отмечал, что на территории Нижегородской области много интересных, необычных и даже смешных названий  </a:t>
            </a:r>
            <a:r>
              <a:rPr lang="ru-RU" sz="1800" b="1" dirty="0"/>
              <a:t>«</a:t>
            </a:r>
            <a:r>
              <a:rPr lang="ru-RU" sz="1800" b="1" dirty="0" err="1"/>
              <a:t>Буянка</a:t>
            </a:r>
            <a:r>
              <a:rPr lang="ru-RU" sz="1800" b="1" dirty="0"/>
              <a:t>, Лучка, Кривуля, Водолей, </a:t>
            </a:r>
            <a:r>
              <a:rPr lang="ru-RU" sz="1800" b="1" dirty="0" err="1"/>
              <a:t>Кривошейка</a:t>
            </a:r>
            <a:r>
              <a:rPr lang="ru-RU" sz="1800" b="1" dirty="0"/>
              <a:t>, Швея, Пустая, Приказчица, Сумка, Печка, Ведомость, Грамматика,  Любаша</a:t>
            </a:r>
            <a:r>
              <a:rPr lang="ru-RU" sz="1800" b="1" dirty="0" smtClean="0"/>
              <a:t>…»</a:t>
            </a:r>
            <a:r>
              <a:rPr lang="ru-RU" sz="2000" dirty="0"/>
              <a:t/>
            </a:r>
            <a:br>
              <a:rPr lang="ru-RU" sz="2000" dirty="0"/>
            </a:br>
            <a:r>
              <a:rPr lang="ru-RU" sz="2000" b="1" dirty="0"/>
              <a:t>Определите, какие объекты носят перечисленные названия?</a:t>
            </a:r>
            <a:br>
              <a:rPr lang="ru-RU" sz="2000" b="1" dirty="0"/>
            </a:br>
            <a:r>
              <a:rPr lang="ru-RU" sz="2000" b="1" dirty="0"/>
              <a:t>а) Деревни и </a:t>
            </a:r>
            <a:r>
              <a:rPr lang="ru-RU" sz="2000" b="1" dirty="0" smtClean="0"/>
              <a:t>села </a:t>
            </a:r>
            <a:r>
              <a:rPr lang="ru-RU" sz="2000" b="1" dirty="0"/>
              <a:t>				б) Холмы</a:t>
            </a:r>
            <a:br>
              <a:rPr lang="ru-RU" sz="2000" b="1" dirty="0"/>
            </a:br>
            <a:r>
              <a:rPr lang="ru-RU" sz="2000" b="1" dirty="0"/>
              <a:t>в) </a:t>
            </a:r>
            <a:r>
              <a:rPr lang="ru-RU" sz="2000" b="1" dirty="0" smtClean="0"/>
              <a:t>Реки</a:t>
            </a:r>
            <a:r>
              <a:rPr lang="ru-RU" sz="2000" b="1" dirty="0"/>
              <a:t> </a:t>
            </a:r>
            <a:r>
              <a:rPr lang="ru-RU" sz="2000" b="1" dirty="0" smtClean="0"/>
              <a:t>  </a:t>
            </a:r>
            <a:r>
              <a:rPr lang="ru-RU" sz="2000" b="1" dirty="0"/>
              <a:t>					г) Урочища</a:t>
            </a:r>
          </a:p>
        </p:txBody>
      </p:sp>
      <p:pic>
        <p:nvPicPr>
          <p:cNvPr id="18434" name="Picture 2" descr="G:\Презентация Волга\Вопрос 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16632"/>
            <a:ext cx="4910958" cy="36835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107824266"/>
      </p:ext>
    </p:extLst>
  </p:cSld>
  <p:clrMapOvr>
    <a:masterClrMapping/>
  </p:clrMapOvr>
  <mc:AlternateContent xmlns:mc="http://schemas.openxmlformats.org/markup-compatibility/2006" xmlns:p14="http://schemas.microsoft.com/office/powerpoint/2010/main">
    <mc:Choice Requires="p14">
      <p:transition spd="slow" p14:dur="2000" advClick="0" advTm="60801"/>
    </mc:Choice>
    <mc:Fallback xmlns="">
      <p:transition spd="slow" advClick="0" advTm="6080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niceimage.ru/pic/201305/1280x1024/niceimage.ru-36122.jpg"/>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0" y="-1394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5148064" y="2348880"/>
            <a:ext cx="3834171" cy="3816424"/>
          </a:xfrm>
          <a:solidFill>
            <a:schemeClr val="bg1">
              <a:alpha val="64000"/>
            </a:schemeClr>
          </a:solidFill>
          <a:effectLst>
            <a:softEdge rad="63500"/>
          </a:effectLst>
        </p:spPr>
        <p:txBody>
          <a:bodyPr vert="horz" lIns="91440" tIns="45720" rIns="91440" bIns="45720" rtlCol="0" anchor="ctr">
            <a:noAutofit/>
          </a:bodyPr>
          <a:lstStyle/>
          <a:p>
            <a:pPr algn="just"/>
            <a:r>
              <a:rPr lang="ru-RU" sz="2400" b="1" dirty="0"/>
              <a:t>На карте Европейской части России цифрами указаны некоторые субъекты федерации</a:t>
            </a:r>
            <a:r>
              <a:rPr lang="ru-RU" sz="2400" b="1" dirty="0" smtClean="0"/>
              <a:t>.</a:t>
            </a:r>
            <a:br>
              <a:rPr lang="ru-RU" sz="2400" b="1" dirty="0" smtClean="0"/>
            </a:br>
            <a:r>
              <a:rPr lang="ru-RU" sz="2400" b="1" dirty="0"/>
              <a:t/>
            </a:r>
            <a:br>
              <a:rPr lang="ru-RU" sz="2400" b="1" dirty="0"/>
            </a:br>
            <a:r>
              <a:rPr lang="ru-RU" sz="2400" b="1" i="1" dirty="0"/>
              <a:t>Какой цифрой обозначена Нижегородская область?</a:t>
            </a:r>
          </a:p>
        </p:txBody>
      </p:sp>
      <p:sp>
        <p:nvSpPr>
          <p:cNvPr id="6" name="TextBox 5"/>
          <p:cNvSpPr txBox="1"/>
          <p:nvPr/>
        </p:nvSpPr>
        <p:spPr>
          <a:xfrm>
            <a:off x="6372200" y="216024"/>
            <a:ext cx="2070484"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№1</a:t>
            </a:r>
          </a:p>
        </p:txBody>
      </p:sp>
      <p:pic>
        <p:nvPicPr>
          <p:cNvPr id="1026" name="Picture 2" descr="F:\Кривдина И.Ю\АССОЦИАЦИЯ\ГД Отечество Нижегородское\контурная карта россии - копия.jpg"/>
          <p:cNvPicPr>
            <a:picLocks noChangeAspect="1" noChangeArrowheads="1"/>
          </p:cNvPicPr>
          <p:nvPr/>
        </p:nvPicPr>
        <p:blipFill rotWithShape="1">
          <a:blip r:embed="rId5">
            <a:extLst>
              <a:ext uri="{28A0092B-C50C-407E-A947-70E740481C1C}">
                <a14:useLocalDpi xmlns:a14="http://schemas.microsoft.com/office/drawing/2010/main" val="0"/>
              </a:ext>
            </a:extLst>
          </a:blip>
          <a:srcRect l="4333" t="21197" r="69250" b="18095"/>
          <a:stretch/>
        </p:blipFill>
        <p:spPr bwMode="auto">
          <a:xfrm>
            <a:off x="303610" y="507971"/>
            <a:ext cx="4484414" cy="5814177"/>
          </a:xfrm>
          <a:prstGeom prst="rect">
            <a:avLst/>
          </a:prstGeom>
          <a:noFill/>
          <a:ln>
            <a:solidFill>
              <a:srgbClr val="003399"/>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647023"/>
      </p:ext>
    </p:extLst>
  </p:cSld>
  <p:clrMapOvr>
    <a:masterClrMapping/>
  </p:clrMapOvr>
  <mc:AlternateContent xmlns:mc="http://schemas.openxmlformats.org/markup-compatibility/2006" xmlns:p14="http://schemas.microsoft.com/office/powerpoint/2010/main">
    <mc:Choice Requires="p14">
      <p:transition spd="slow" p14:dur="2000" advClick="0" advTm="60779">
        <p:sndAc>
          <p:stSnd>
            <p:snd r:embed="rId3" name="click.wav"/>
          </p:stSnd>
        </p:sndAc>
      </p:transition>
    </mc:Choice>
    <mc:Fallback xmlns="">
      <p:transition spd="slow" advClick="0" advTm="60779">
        <p:sndAc>
          <p:stSnd>
            <p:snd r:embed="rId6" name="click.wav"/>
          </p:stSnd>
        </p:sndAc>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niceimage.ru/pic/201305/1280x1024/niceimage.ru-36122.jpg"/>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60232" y="188640"/>
            <a:ext cx="2421159"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№19</a:t>
            </a:r>
          </a:p>
        </p:txBody>
      </p:sp>
      <p:sp>
        <p:nvSpPr>
          <p:cNvPr id="2" name="Заголовок 1"/>
          <p:cNvSpPr>
            <a:spLocks noGrp="1"/>
          </p:cNvSpPr>
          <p:nvPr>
            <p:ph type="title"/>
          </p:nvPr>
        </p:nvSpPr>
        <p:spPr>
          <a:xfrm>
            <a:off x="250512" y="3645024"/>
            <a:ext cx="8642976" cy="1368152"/>
          </a:xfrm>
          <a:solidFill>
            <a:schemeClr val="bg1">
              <a:alpha val="64000"/>
            </a:schemeClr>
          </a:solidFill>
          <a:effectLst>
            <a:softEdge rad="63500"/>
          </a:effectLst>
        </p:spPr>
        <p:txBody>
          <a:bodyPr vert="horz" lIns="91440" tIns="45720" rIns="91440" bIns="45720" rtlCol="0" anchor="ctr">
            <a:noAutofit/>
          </a:bodyPr>
          <a:lstStyle/>
          <a:p>
            <a:pPr algn="l"/>
            <a:r>
              <a:rPr lang="ru-RU" sz="1800" dirty="0"/>
              <a:t>С 1926 года в России отмечается постоянный рост доли городского населения. По данным на 2014 год в среднем по России показатель урбанизации составил 74,2%. В разных регионах страны урбанизация не одинакова. Так, в  Чеченской Республике она равна 34,8%, а в Мурманской области - 92,3%. </a:t>
            </a:r>
            <a:endParaRPr lang="ru-RU" sz="2000" b="1" dirty="0"/>
          </a:p>
        </p:txBody>
      </p:sp>
      <p:pic>
        <p:nvPicPr>
          <p:cNvPr id="19458" name="Picture 2" descr="G:\Презентация Волга\Вопрос 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164" y="188640"/>
            <a:ext cx="4752528" cy="3564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Box 2"/>
          <p:cNvSpPr txBox="1"/>
          <p:nvPr/>
        </p:nvSpPr>
        <p:spPr>
          <a:xfrm>
            <a:off x="395164" y="5103674"/>
            <a:ext cx="7897675" cy="1754326"/>
          </a:xfrm>
          <a:prstGeom prst="rect">
            <a:avLst/>
          </a:prstGeom>
          <a:noFill/>
        </p:spPr>
        <p:txBody>
          <a:bodyPr wrap="none" rtlCol="0">
            <a:spAutoFit/>
          </a:bodyPr>
          <a:lstStyle/>
          <a:p>
            <a:r>
              <a:rPr lang="ru-RU" b="1" dirty="0" smtClean="0"/>
              <a:t>Каков</a:t>
            </a:r>
            <a:r>
              <a:rPr lang="ru-RU" b="1" dirty="0"/>
              <a:t>, по вашему мнению, уровень урбанизации в Нижегородской области:</a:t>
            </a:r>
            <a:br>
              <a:rPr lang="ru-RU" b="1" dirty="0"/>
            </a:br>
            <a:r>
              <a:rPr lang="ru-RU" b="1" dirty="0"/>
              <a:t>а) ниже среднероссийского; 		</a:t>
            </a:r>
            <a:endParaRPr lang="ru-RU" b="1" dirty="0" smtClean="0"/>
          </a:p>
          <a:p>
            <a:r>
              <a:rPr lang="ru-RU" b="1" dirty="0" smtClean="0"/>
              <a:t>б</a:t>
            </a:r>
            <a:r>
              <a:rPr lang="ru-RU" b="1" dirty="0"/>
              <a:t>) близок к среднему по РФ;</a:t>
            </a:r>
            <a:br>
              <a:rPr lang="ru-RU" b="1" dirty="0"/>
            </a:br>
            <a:r>
              <a:rPr lang="ru-RU" b="1" dirty="0"/>
              <a:t>в) выше среднего по РФ. </a:t>
            </a:r>
            <a:br>
              <a:rPr lang="ru-RU" b="1" dirty="0"/>
            </a:br>
            <a:r>
              <a:rPr lang="ru-RU" b="1" dirty="0"/>
              <a:t>Введение показателя приветствуется</a:t>
            </a:r>
          </a:p>
          <a:p>
            <a:endParaRPr lang="ru-RU" dirty="0"/>
          </a:p>
        </p:txBody>
      </p:sp>
    </p:spTree>
    <p:extLst>
      <p:ext uri="{BB962C8B-B14F-4D97-AF65-F5344CB8AC3E}">
        <p14:creationId xmlns:p14="http://schemas.microsoft.com/office/powerpoint/2010/main" val="1947022578"/>
      </p:ext>
    </p:extLst>
  </p:cSld>
  <p:clrMapOvr>
    <a:masterClrMapping/>
  </p:clrMapOvr>
  <mc:AlternateContent xmlns:mc="http://schemas.openxmlformats.org/markup-compatibility/2006" xmlns:p14="http://schemas.microsoft.com/office/powerpoint/2010/main">
    <mc:Choice Requires="p14">
      <p:transition spd="slow" p14:dur="2000" advClick="0" advTm="86309"/>
    </mc:Choice>
    <mc:Fallback xmlns="">
      <p:transition spd="slow" advClick="0" advTm="86309"/>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660232" y="188640"/>
            <a:ext cx="2421159"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№20</a:t>
            </a:r>
          </a:p>
        </p:txBody>
      </p:sp>
      <p:sp>
        <p:nvSpPr>
          <p:cNvPr id="2" name="Заголовок 1"/>
          <p:cNvSpPr>
            <a:spLocks noGrp="1"/>
          </p:cNvSpPr>
          <p:nvPr>
            <p:ph type="title"/>
          </p:nvPr>
        </p:nvSpPr>
        <p:spPr>
          <a:xfrm>
            <a:off x="251520" y="4149080"/>
            <a:ext cx="8641968" cy="792088"/>
          </a:xfrm>
          <a:solidFill>
            <a:schemeClr val="bg1">
              <a:alpha val="64000"/>
            </a:schemeClr>
          </a:solidFill>
          <a:effectLst>
            <a:softEdge rad="63500"/>
          </a:effectLst>
        </p:spPr>
        <p:txBody>
          <a:bodyPr vert="horz" lIns="91440" tIns="45720" rIns="91440" bIns="45720" rtlCol="0" anchor="ctr">
            <a:noAutofit/>
          </a:bodyPr>
          <a:lstStyle/>
          <a:p>
            <a:pPr algn="l"/>
            <a:r>
              <a:rPr lang="ru-RU" sz="1800" dirty="0"/>
              <a:t>Как известно на формирование численности населения влияют как естественные процессы (рождаемость и смертность</a:t>
            </a:r>
            <a:r>
              <a:rPr lang="ru-RU" sz="1800" dirty="0" smtClean="0"/>
              <a:t>), </a:t>
            </a:r>
            <a:r>
              <a:rPr lang="ru-RU" sz="1800" dirty="0"/>
              <a:t>так и механические (миграции). </a:t>
            </a:r>
            <a:br>
              <a:rPr lang="ru-RU" sz="1800" dirty="0"/>
            </a:br>
            <a:endParaRPr lang="ru-RU" sz="1800" b="1" dirty="0"/>
          </a:p>
        </p:txBody>
      </p:sp>
      <p:pic>
        <p:nvPicPr>
          <p:cNvPr id="1026" name="Picture 2" descr="http://www.niann.ru/_data/objects/0041/2041/ic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368" y="200053"/>
            <a:ext cx="5715000"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Box 2"/>
          <p:cNvSpPr txBox="1"/>
          <p:nvPr/>
        </p:nvSpPr>
        <p:spPr>
          <a:xfrm>
            <a:off x="169218" y="4938861"/>
            <a:ext cx="8895405" cy="1754326"/>
          </a:xfrm>
          <a:prstGeom prst="rect">
            <a:avLst/>
          </a:prstGeom>
          <a:noFill/>
        </p:spPr>
        <p:txBody>
          <a:bodyPr wrap="square" rtlCol="0">
            <a:spAutoFit/>
          </a:bodyPr>
          <a:lstStyle/>
          <a:p>
            <a:r>
              <a:rPr lang="ru-RU" b="1" dirty="0" smtClean="0"/>
              <a:t>Определите</a:t>
            </a:r>
            <a:r>
              <a:rPr lang="ru-RU" b="1" dirty="0"/>
              <a:t>, какие процессы характерны для населения Нижегородской области:</a:t>
            </a:r>
            <a:br>
              <a:rPr lang="ru-RU" b="1" dirty="0"/>
            </a:br>
            <a:r>
              <a:rPr lang="ru-RU" b="1" dirty="0"/>
              <a:t>а) естественный и миграционный прирост</a:t>
            </a:r>
            <a:br>
              <a:rPr lang="ru-RU" b="1" dirty="0"/>
            </a:br>
            <a:r>
              <a:rPr lang="ru-RU" b="1" dirty="0"/>
              <a:t>б) естественная и миграционная убыль</a:t>
            </a:r>
            <a:br>
              <a:rPr lang="ru-RU" b="1" dirty="0"/>
            </a:br>
            <a:r>
              <a:rPr lang="ru-RU" b="1" dirty="0"/>
              <a:t>в) естественный прирост и миграционная убыль</a:t>
            </a:r>
            <a:br>
              <a:rPr lang="ru-RU" b="1" dirty="0"/>
            </a:br>
            <a:r>
              <a:rPr lang="ru-RU" b="1" dirty="0"/>
              <a:t>г) естественная убыль и миграционный </a:t>
            </a:r>
            <a:r>
              <a:rPr lang="ru-RU" b="1" dirty="0" smtClean="0"/>
              <a:t>прирост</a:t>
            </a:r>
            <a:endParaRPr lang="ru-RU" sz="1600" b="1" dirty="0"/>
          </a:p>
          <a:p>
            <a:endParaRPr lang="ru-RU" dirty="0"/>
          </a:p>
        </p:txBody>
      </p:sp>
    </p:spTree>
    <p:extLst>
      <p:ext uri="{BB962C8B-B14F-4D97-AF65-F5344CB8AC3E}">
        <p14:creationId xmlns:p14="http://schemas.microsoft.com/office/powerpoint/2010/main" val="577621562"/>
      </p:ext>
    </p:extLst>
  </p:cSld>
  <p:clrMapOvr>
    <a:masterClrMapping/>
  </p:clrMapOvr>
  <mc:AlternateContent xmlns:mc="http://schemas.openxmlformats.org/markup-compatibility/2006" xmlns:p14="http://schemas.microsoft.com/office/powerpoint/2010/main">
    <mc:Choice Requires="p14">
      <p:transition spd="slow" p14:dur="2000" advClick="0" advTm="86611"/>
    </mc:Choice>
    <mc:Fallback xmlns="">
      <p:transition spd="slow" advClick="0" advTm="86611"/>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660232" y="188640"/>
            <a:ext cx="2421159"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№21</a:t>
            </a:r>
          </a:p>
        </p:txBody>
      </p:sp>
      <p:sp>
        <p:nvSpPr>
          <p:cNvPr id="2" name="Заголовок 1"/>
          <p:cNvSpPr>
            <a:spLocks noGrp="1"/>
          </p:cNvSpPr>
          <p:nvPr>
            <p:ph type="title"/>
          </p:nvPr>
        </p:nvSpPr>
        <p:spPr>
          <a:xfrm>
            <a:off x="4239073" y="764704"/>
            <a:ext cx="4801743" cy="5904656"/>
          </a:xfrm>
          <a:solidFill>
            <a:schemeClr val="bg1">
              <a:alpha val="64000"/>
            </a:schemeClr>
          </a:solidFill>
          <a:effectLst>
            <a:softEdge rad="63500"/>
          </a:effectLst>
        </p:spPr>
        <p:txBody>
          <a:bodyPr vert="horz" lIns="91440" tIns="45720" rIns="91440" bIns="45720" rtlCol="0" anchor="ctr">
            <a:noAutofit/>
          </a:bodyPr>
          <a:lstStyle/>
          <a:p>
            <a:pPr algn="l"/>
            <a:r>
              <a:rPr lang="ru-RU" sz="1600" dirty="0"/>
              <a:t>Сегодня в Нижегородской области насчитывается 28 городов, очень разных по возрасту и положению, по численности населения и особенностям застройки, по отраслям промышленности и объектам культуры. Но у каждого из них есть своя особенность, свое лицо - «визитная карточка». </a:t>
            </a:r>
            <a:r>
              <a:rPr lang="ru-RU" sz="1800" dirty="0" smtClean="0"/>
              <a:t/>
            </a:r>
            <a:br>
              <a:rPr lang="ru-RU" sz="1800" dirty="0" smtClean="0"/>
            </a:br>
            <a:r>
              <a:rPr lang="ru-RU" sz="1800" b="1" dirty="0" smtClean="0"/>
              <a:t>Узнайте  </a:t>
            </a:r>
            <a:r>
              <a:rPr lang="ru-RU" sz="1800" b="1" dirty="0"/>
              <a:t>города Нижегородской </a:t>
            </a:r>
            <a:r>
              <a:rPr lang="ru-RU" sz="1800" b="1" dirty="0" smtClean="0"/>
              <a:t>области:</a:t>
            </a:r>
            <a:br>
              <a:rPr lang="ru-RU" sz="1800" b="1" dirty="0" smtClean="0"/>
            </a:br>
            <a:r>
              <a:rPr lang="ru-RU" sz="1800" b="1" dirty="0"/>
              <a:t/>
            </a:r>
            <a:br>
              <a:rPr lang="ru-RU" sz="1800" b="1" dirty="0"/>
            </a:br>
            <a:r>
              <a:rPr lang="ru-RU" sz="1600" b="1" i="1" dirty="0"/>
              <a:t>а) Город православных храмов, по выражению Максима Горького «Славный городок, 36 церквей и ни одной библиотеки</a:t>
            </a:r>
            <a:r>
              <a:rPr lang="ru-RU" sz="1600" b="1" i="1" dirty="0" smtClean="0"/>
              <a:t>…»</a:t>
            </a:r>
            <a:br>
              <a:rPr lang="ru-RU" sz="1600" b="1" i="1" dirty="0" smtClean="0"/>
            </a:br>
            <a:r>
              <a:rPr lang="ru-RU" sz="1600" b="1" i="1" dirty="0"/>
              <a:t/>
            </a:r>
            <a:br>
              <a:rPr lang="ru-RU" sz="1600" b="1" i="1" dirty="0"/>
            </a:br>
            <a:r>
              <a:rPr lang="ru-RU" sz="1600" b="1" i="1" dirty="0"/>
              <a:t>б) Металлургический город </a:t>
            </a:r>
            <a:r>
              <a:rPr lang="ru-RU" sz="1600" b="1" i="1" dirty="0" smtClean="0"/>
              <a:t/>
            </a:r>
            <a:br>
              <a:rPr lang="ru-RU" sz="1600" b="1" i="1" dirty="0" smtClean="0"/>
            </a:br>
            <a:r>
              <a:rPr lang="ru-RU" sz="1600" b="1" i="1" dirty="0"/>
              <a:t/>
            </a:r>
            <a:br>
              <a:rPr lang="ru-RU" sz="1600" b="1" i="1" dirty="0"/>
            </a:br>
            <a:r>
              <a:rPr lang="ru-RU" sz="1600" b="1" i="1" dirty="0"/>
              <a:t>в) Старинный центр кожевенной </a:t>
            </a:r>
            <a:r>
              <a:rPr lang="ru-RU" sz="1600" b="1" i="1" dirty="0" smtClean="0"/>
              <a:t>промышленности</a:t>
            </a:r>
            <a:br>
              <a:rPr lang="ru-RU" sz="1600" b="1" i="1" dirty="0" smtClean="0"/>
            </a:br>
            <a:r>
              <a:rPr lang="ru-RU" sz="1600" b="1" i="1" dirty="0"/>
              <a:t/>
            </a:r>
            <a:br>
              <a:rPr lang="ru-RU" sz="1600" b="1" i="1" dirty="0"/>
            </a:br>
            <a:r>
              <a:rPr lang="ru-RU" sz="1600" b="1" i="1" dirty="0"/>
              <a:t>г) Один из крупнейших научных центров ядерной физики в нашей стране, обладатель </a:t>
            </a:r>
            <a:r>
              <a:rPr lang="ru-RU" sz="1600" b="1" i="1" dirty="0" smtClean="0"/>
              <a:t>единственного </a:t>
            </a:r>
            <a:r>
              <a:rPr lang="ru-RU" sz="1600" b="1" i="1" dirty="0"/>
              <a:t>в мире музея ядерного </a:t>
            </a:r>
            <a:r>
              <a:rPr lang="ru-RU" sz="1600" b="1" i="1" dirty="0" smtClean="0"/>
              <a:t>оружия</a:t>
            </a:r>
            <a:br>
              <a:rPr lang="ru-RU" sz="1600" b="1" i="1" dirty="0" smtClean="0"/>
            </a:br>
            <a:r>
              <a:rPr lang="ru-RU" sz="1600" b="1" i="1" dirty="0"/>
              <a:t/>
            </a:r>
            <a:br>
              <a:rPr lang="ru-RU" sz="1600" b="1" i="1" dirty="0"/>
            </a:br>
            <a:r>
              <a:rPr lang="ru-RU" sz="1600" b="1" i="1" dirty="0"/>
              <a:t>д) Вишневый город, самый малочисленный в Нижегородской области</a:t>
            </a: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8699" b="11503"/>
          <a:stretch/>
        </p:blipFill>
        <p:spPr>
          <a:xfrm>
            <a:off x="155129" y="764704"/>
            <a:ext cx="4083944" cy="4608512"/>
          </a:xfrm>
          <a:prstGeom prst="rect">
            <a:avLst/>
          </a:prstGeom>
        </p:spPr>
      </p:pic>
      <p:pic>
        <p:nvPicPr>
          <p:cNvPr id="4098" name="Picture 2" descr="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698" y="2132856"/>
            <a:ext cx="2072038" cy="14502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i?id=64f4fe24b6f99e91a2069123e4f0c7c2-l&amp;n=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1680" y="3107828"/>
            <a:ext cx="2105316" cy="14012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119-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243" y="4628306"/>
            <a:ext cx="1870379" cy="12489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C:\Users\315\Downloads\Горбатов.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79712" y="980728"/>
            <a:ext cx="2012662" cy="1509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762094"/>
      </p:ext>
    </p:extLst>
  </p:cSld>
  <p:clrMapOvr>
    <a:masterClrMapping/>
  </p:clrMapOvr>
  <mc:AlternateContent xmlns:mc="http://schemas.openxmlformats.org/markup-compatibility/2006" xmlns:p14="http://schemas.microsoft.com/office/powerpoint/2010/main">
    <mc:Choice Requires="p14">
      <p:transition spd="slow" p14:dur="2000" advClick="0" advTm="121477"/>
    </mc:Choice>
    <mc:Fallback xmlns="">
      <p:transition spd="slow" advClick="0" advTm="121477"/>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2204" y="377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660232" y="188640"/>
            <a:ext cx="2421159"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№22</a:t>
            </a:r>
          </a:p>
        </p:txBody>
      </p:sp>
      <p:sp>
        <p:nvSpPr>
          <p:cNvPr id="2" name="Заголовок 1"/>
          <p:cNvSpPr>
            <a:spLocks noGrp="1"/>
          </p:cNvSpPr>
          <p:nvPr>
            <p:ph type="title"/>
          </p:nvPr>
        </p:nvSpPr>
        <p:spPr>
          <a:xfrm>
            <a:off x="4716016" y="908720"/>
            <a:ext cx="4182346" cy="5256584"/>
          </a:xfrm>
          <a:solidFill>
            <a:schemeClr val="bg1">
              <a:alpha val="64000"/>
            </a:schemeClr>
          </a:solidFill>
          <a:effectLst>
            <a:softEdge rad="63500"/>
          </a:effectLst>
        </p:spPr>
        <p:txBody>
          <a:bodyPr vert="horz" lIns="91440" tIns="45720" rIns="91440" bIns="45720" rtlCol="0" anchor="ctr">
            <a:noAutofit/>
          </a:bodyPr>
          <a:lstStyle/>
          <a:p>
            <a:pPr algn="l"/>
            <a:r>
              <a:rPr lang="ru-RU" sz="2000" b="1" dirty="0"/>
              <a:t>Выберите из списка пару объектов, географически не связанных друг с другом: </a:t>
            </a:r>
            <a:br>
              <a:rPr lang="ru-RU" sz="2000" b="1" dirty="0"/>
            </a:br>
            <a:r>
              <a:rPr lang="ru-RU" sz="2000" b="1" dirty="0"/>
              <a:t/>
            </a:r>
            <a:br>
              <a:rPr lang="ru-RU" sz="2000" b="1" dirty="0"/>
            </a:br>
            <a:r>
              <a:rPr lang="ru-RU" sz="2000" b="1" dirty="0"/>
              <a:t>а) город Балахна – памятник </a:t>
            </a:r>
            <a:r>
              <a:rPr lang="ru-RU" sz="2000" b="1" dirty="0" err="1"/>
              <a:t>Козьме</a:t>
            </a:r>
            <a:r>
              <a:rPr lang="ru-RU" sz="2000" b="1" dirty="0"/>
              <a:t> Минину </a:t>
            </a:r>
            <a:br>
              <a:rPr lang="ru-RU" sz="2000" b="1" dirty="0"/>
            </a:br>
            <a:r>
              <a:rPr lang="ru-RU" sz="2000" b="1" dirty="0"/>
              <a:t/>
            </a:r>
            <a:br>
              <a:rPr lang="ru-RU" sz="2000" b="1" dirty="0"/>
            </a:br>
            <a:r>
              <a:rPr lang="ru-RU" sz="2000" b="1" dirty="0"/>
              <a:t>б) село Большие </a:t>
            </a:r>
            <a:r>
              <a:rPr lang="ru-RU" sz="2000" b="1" dirty="0" err="1"/>
              <a:t>Бакалды</a:t>
            </a:r>
            <a:r>
              <a:rPr lang="ru-RU" sz="2000" b="1" dirty="0"/>
              <a:t> (</a:t>
            </a:r>
            <a:r>
              <a:rPr lang="ru-RU" sz="2000" b="1" dirty="0" err="1"/>
              <a:t>Бутурлинский</a:t>
            </a:r>
            <a:r>
              <a:rPr lang="ru-RU" sz="2000" b="1" dirty="0"/>
              <a:t> район) – музей вишни</a:t>
            </a:r>
            <a:br>
              <a:rPr lang="ru-RU" sz="2000" b="1" dirty="0"/>
            </a:br>
            <a:r>
              <a:rPr lang="ru-RU" sz="2000" b="1" dirty="0"/>
              <a:t/>
            </a:r>
            <a:br>
              <a:rPr lang="ru-RU" sz="2000" b="1" dirty="0"/>
            </a:br>
            <a:r>
              <a:rPr lang="ru-RU" sz="2000" b="1" dirty="0"/>
              <a:t>в) город Городец – музей русского Патриаршества</a:t>
            </a:r>
            <a:br>
              <a:rPr lang="ru-RU" sz="2000" b="1" dirty="0"/>
            </a:br>
            <a:r>
              <a:rPr lang="ru-RU" sz="2000" b="1" dirty="0"/>
              <a:t/>
            </a:r>
            <a:br>
              <a:rPr lang="ru-RU" sz="2000" b="1" dirty="0"/>
            </a:br>
            <a:r>
              <a:rPr lang="ru-RU" sz="2000" b="1" dirty="0"/>
              <a:t>г) город Павлово – памятник лимону</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6170" t="9386" r="25310" b="26369"/>
          <a:stretch>
            <a:fillRect/>
          </a:stretch>
        </p:blipFill>
        <p:spPr bwMode="auto">
          <a:xfrm>
            <a:off x="131335" y="3356992"/>
            <a:ext cx="1672336" cy="24516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C:\Users\315\Downloads\Павловский лимон.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620688"/>
            <a:ext cx="1808156" cy="2410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AutoShape 8" descr="https://www.votpusk.ru/gallery/large/65406.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10" descr="https://www.votpusk.ru/gallery/large/65406.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155" name="Picture 11"/>
          <p:cNvPicPr>
            <a:picLocks noChangeAspect="1" noChangeArrowheads="1"/>
          </p:cNvPicPr>
          <p:nvPr/>
        </p:nvPicPr>
        <p:blipFill rotWithShape="1">
          <a:blip r:embed="rId5">
            <a:extLst>
              <a:ext uri="{28A0092B-C50C-407E-A947-70E740481C1C}">
                <a14:useLocalDpi xmlns:a14="http://schemas.microsoft.com/office/drawing/2010/main" val="0"/>
              </a:ext>
            </a:extLst>
          </a:blip>
          <a:srcRect l="18224" r="2502" b="7631"/>
          <a:stretch/>
        </p:blipFill>
        <p:spPr bwMode="auto">
          <a:xfrm>
            <a:off x="2010334" y="4293096"/>
            <a:ext cx="2710365" cy="21053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6" name="Picture 12" descr="C:\Users\315\Downloads\хозяйка вишнёвого сада.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6924" y="2114947"/>
            <a:ext cx="1374633" cy="18328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232080"/>
      </p:ext>
    </p:extLst>
  </p:cSld>
  <p:clrMapOvr>
    <a:masterClrMapping/>
  </p:clrMapOvr>
  <mc:AlternateContent xmlns:mc="http://schemas.openxmlformats.org/markup-compatibility/2006" xmlns:p14="http://schemas.microsoft.com/office/powerpoint/2010/main">
    <mc:Choice Requires="p14">
      <p:transition spd="slow" p14:dur="2000" advClick="0" advTm="80903"/>
    </mc:Choice>
    <mc:Fallback xmlns="">
      <p:transition spd="slow" advClick="0" advTm="80903"/>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60232" y="188640"/>
            <a:ext cx="2421159"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№23</a:t>
            </a:r>
          </a:p>
        </p:txBody>
      </p:sp>
      <p:sp>
        <p:nvSpPr>
          <p:cNvPr id="2" name="Заголовок 1"/>
          <p:cNvSpPr>
            <a:spLocks noGrp="1"/>
          </p:cNvSpPr>
          <p:nvPr>
            <p:ph type="title"/>
          </p:nvPr>
        </p:nvSpPr>
        <p:spPr>
          <a:xfrm>
            <a:off x="174369" y="908720"/>
            <a:ext cx="8791127" cy="2160240"/>
          </a:xfrm>
          <a:solidFill>
            <a:schemeClr val="bg1">
              <a:alpha val="64000"/>
            </a:schemeClr>
          </a:solidFill>
          <a:effectLst>
            <a:softEdge rad="63500"/>
          </a:effectLst>
        </p:spPr>
        <p:txBody>
          <a:bodyPr vert="horz" lIns="91440" tIns="45720" rIns="91440" bIns="45720" rtlCol="0" anchor="ctr">
            <a:noAutofit/>
          </a:bodyPr>
          <a:lstStyle/>
          <a:p>
            <a:pPr algn="just"/>
            <a:r>
              <a:rPr lang="ru-RU" sz="1800" dirty="0"/>
              <a:t>Нижний Новгород является крупнейшим промышленным центром в регионе, потенциал которого представлен предприятиями автомобилестроения, судостроения, авиастроения, радиоэлектроники</a:t>
            </a:r>
            <a:r>
              <a:rPr lang="ru-RU" sz="1800" dirty="0" smtClean="0"/>
              <a:t>.</a:t>
            </a:r>
            <a:br>
              <a:rPr lang="ru-RU" sz="1800" dirty="0" smtClean="0"/>
            </a:br>
            <a:r>
              <a:rPr lang="ru-RU" sz="1800" dirty="0" smtClean="0"/>
              <a:t>Многие </a:t>
            </a:r>
            <a:r>
              <a:rPr lang="ru-RU" sz="1800" dirty="0"/>
              <a:t>виды продукции, выпущенные на одном из старейших в России заводе, являются уникальными, не имеющими аналогов в стране или не уступающие мировым образцам. Многие технические новшества и достижения отечественной промышленности неразрывно связаны с историей этого завода:</a:t>
            </a:r>
            <a:br>
              <a:rPr lang="ru-RU" sz="1800" dirty="0"/>
            </a:br>
            <a:endParaRPr lang="ru-RU" sz="1800" dirty="0" smtClean="0"/>
          </a:p>
        </p:txBody>
      </p:sp>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000"/>
          <a:stretch/>
        </p:blipFill>
        <p:spPr bwMode="auto">
          <a:xfrm>
            <a:off x="174369" y="3068960"/>
            <a:ext cx="4428492" cy="30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88024" y="2996952"/>
            <a:ext cx="4005335" cy="3139321"/>
          </a:xfrm>
          <a:prstGeom prst="rect">
            <a:avLst/>
          </a:prstGeom>
          <a:noFill/>
        </p:spPr>
        <p:txBody>
          <a:bodyPr wrap="square" rtlCol="0">
            <a:spAutoFit/>
          </a:bodyPr>
          <a:lstStyle/>
          <a:p>
            <a:r>
              <a:rPr lang="ru-RU" dirty="0" smtClean="0"/>
              <a:t>- первая </a:t>
            </a:r>
            <a:r>
              <a:rPr lang="ru-RU" dirty="0"/>
              <a:t>в России мартеновская печь;</a:t>
            </a:r>
            <a:br>
              <a:rPr lang="ru-RU" dirty="0"/>
            </a:br>
            <a:r>
              <a:rPr lang="ru-RU" dirty="0"/>
              <a:t>- первый в мире дизель-электроход;</a:t>
            </a:r>
            <a:br>
              <a:rPr lang="ru-RU" dirty="0"/>
            </a:br>
            <a:r>
              <a:rPr lang="ru-RU" dirty="0"/>
              <a:t>- первые отечественные танки;</a:t>
            </a:r>
            <a:br>
              <a:rPr lang="ru-RU" dirty="0"/>
            </a:br>
            <a:r>
              <a:rPr lang="ru-RU" dirty="0"/>
              <a:t>- первая установка непрерывной разливки стали;</a:t>
            </a:r>
            <a:br>
              <a:rPr lang="ru-RU" dirty="0"/>
            </a:br>
            <a:r>
              <a:rPr lang="ru-RU" dirty="0"/>
              <a:t>-первые суда на подводных крыльях.</a:t>
            </a:r>
            <a:br>
              <a:rPr lang="ru-RU" dirty="0"/>
            </a:br>
            <a:r>
              <a:rPr lang="ru-RU" dirty="0"/>
              <a:t>Все это получило рождение именно на этом заводе</a:t>
            </a:r>
            <a:r>
              <a:rPr lang="ru-RU" dirty="0" smtClean="0"/>
              <a:t>.</a:t>
            </a:r>
          </a:p>
          <a:p>
            <a:pPr algn="just"/>
            <a:r>
              <a:rPr lang="ru-RU" dirty="0"/>
              <a:t/>
            </a:r>
            <a:br>
              <a:rPr lang="ru-RU" dirty="0"/>
            </a:br>
            <a:r>
              <a:rPr lang="ru-RU" b="1" dirty="0"/>
              <a:t>О каком заводе Нижнего Новгорода идет речь?</a:t>
            </a:r>
            <a:endParaRPr lang="ru-RU" dirty="0"/>
          </a:p>
        </p:txBody>
      </p:sp>
    </p:spTree>
    <p:extLst>
      <p:ext uri="{BB962C8B-B14F-4D97-AF65-F5344CB8AC3E}">
        <p14:creationId xmlns:p14="http://schemas.microsoft.com/office/powerpoint/2010/main" val="3118121135"/>
      </p:ext>
    </p:extLst>
  </p:cSld>
  <p:clrMapOvr>
    <a:masterClrMapping/>
  </p:clrMapOvr>
  <mc:AlternateContent xmlns:mc="http://schemas.openxmlformats.org/markup-compatibility/2006" xmlns:p14="http://schemas.microsoft.com/office/powerpoint/2010/main">
    <mc:Choice Requires="p14">
      <p:transition spd="slow" p14:dur="2000" advClick="0" advTm="90638"/>
    </mc:Choice>
    <mc:Fallback xmlns="">
      <p:transition spd="slow" advClick="0" advTm="90638"/>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60232" y="188640"/>
            <a:ext cx="2421159"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№24</a:t>
            </a:r>
          </a:p>
        </p:txBody>
      </p:sp>
      <p:sp>
        <p:nvSpPr>
          <p:cNvPr id="2" name="Заголовок 1"/>
          <p:cNvSpPr>
            <a:spLocks noGrp="1"/>
          </p:cNvSpPr>
          <p:nvPr>
            <p:ph type="title"/>
          </p:nvPr>
        </p:nvSpPr>
        <p:spPr>
          <a:xfrm>
            <a:off x="4207931" y="1022459"/>
            <a:ext cx="4279935" cy="4176464"/>
          </a:xfrm>
          <a:solidFill>
            <a:schemeClr val="bg1">
              <a:alpha val="64000"/>
            </a:schemeClr>
          </a:solidFill>
          <a:effectLst>
            <a:softEdge rad="63500"/>
          </a:effectLst>
        </p:spPr>
        <p:txBody>
          <a:bodyPr vert="horz" lIns="91440" tIns="45720" rIns="91440" bIns="45720" rtlCol="0" anchor="ctr">
            <a:noAutofit/>
          </a:bodyPr>
          <a:lstStyle/>
          <a:p>
            <a:pPr algn="l">
              <a:lnSpc>
                <a:spcPct val="150000"/>
              </a:lnSpc>
            </a:pPr>
            <a:r>
              <a:rPr lang="ru-RU" sz="1800" b="1" dirty="0">
                <a:latin typeface="Century Schoolbook" pitchFamily="18" charset="0"/>
              </a:rPr>
              <a:t> </a:t>
            </a:r>
            <a:r>
              <a:rPr lang="ru-RU" sz="1800" b="1" i="1" dirty="0">
                <a:latin typeface="Century Schoolbook" pitchFamily="18" charset="0"/>
              </a:rPr>
              <a:t>«Сюда жемчуг привез индеец,</a:t>
            </a:r>
            <a:br>
              <a:rPr lang="ru-RU" sz="1800" b="1" i="1" dirty="0">
                <a:latin typeface="Century Schoolbook" pitchFamily="18" charset="0"/>
              </a:rPr>
            </a:br>
            <a:r>
              <a:rPr lang="ru-RU" sz="1800" b="1" i="1" dirty="0">
                <a:latin typeface="Century Schoolbook" pitchFamily="18" charset="0"/>
              </a:rPr>
              <a:t>Поддельны вина европеец,</a:t>
            </a:r>
            <a:br>
              <a:rPr lang="ru-RU" sz="1800" b="1" i="1" dirty="0">
                <a:latin typeface="Century Schoolbook" pitchFamily="18" charset="0"/>
              </a:rPr>
            </a:br>
            <a:r>
              <a:rPr lang="ru-RU" sz="1800" b="1" i="1" dirty="0">
                <a:latin typeface="Century Schoolbook" pitchFamily="18" charset="0"/>
              </a:rPr>
              <a:t>Табун бракованных коней</a:t>
            </a:r>
            <a:br>
              <a:rPr lang="ru-RU" sz="1800" b="1" i="1" dirty="0">
                <a:latin typeface="Century Schoolbook" pitchFamily="18" charset="0"/>
              </a:rPr>
            </a:br>
            <a:r>
              <a:rPr lang="ru-RU" sz="1800" b="1" i="1" dirty="0">
                <a:latin typeface="Century Schoolbook" pitchFamily="18" charset="0"/>
              </a:rPr>
              <a:t>Пригнал заводчик из степей.</a:t>
            </a:r>
            <a:br>
              <a:rPr lang="ru-RU" sz="1800" b="1" i="1" dirty="0">
                <a:latin typeface="Century Schoolbook" pitchFamily="18" charset="0"/>
              </a:rPr>
            </a:br>
            <a:r>
              <a:rPr lang="ru-RU" sz="1800" b="1" i="1" dirty="0">
                <a:latin typeface="Century Schoolbook" pitchFamily="18" charset="0"/>
              </a:rPr>
              <a:t>Игрок привез свои колоды</a:t>
            </a:r>
            <a:br>
              <a:rPr lang="ru-RU" sz="1800" b="1" i="1" dirty="0">
                <a:latin typeface="Century Schoolbook" pitchFamily="18" charset="0"/>
              </a:rPr>
            </a:br>
            <a:r>
              <a:rPr lang="ru-RU" sz="1800" b="1" i="1" dirty="0">
                <a:latin typeface="Century Schoolbook" pitchFamily="18" charset="0"/>
              </a:rPr>
              <a:t>И горсть услужливых костей,</a:t>
            </a:r>
            <a:br>
              <a:rPr lang="ru-RU" sz="1800" b="1" i="1" dirty="0">
                <a:latin typeface="Century Schoolbook" pitchFamily="18" charset="0"/>
              </a:rPr>
            </a:br>
            <a:r>
              <a:rPr lang="ru-RU" sz="1800" b="1" i="1" dirty="0">
                <a:latin typeface="Century Schoolbook" pitchFamily="18" charset="0"/>
              </a:rPr>
              <a:t>Помещик — спелых дочерей,</a:t>
            </a:r>
            <a:br>
              <a:rPr lang="ru-RU" sz="1800" b="1" i="1" dirty="0">
                <a:latin typeface="Century Schoolbook" pitchFamily="18" charset="0"/>
              </a:rPr>
            </a:br>
            <a:r>
              <a:rPr lang="ru-RU" sz="1800" b="1" i="1" dirty="0">
                <a:latin typeface="Century Schoolbook" pitchFamily="18" charset="0"/>
              </a:rPr>
              <a:t>А дочки — прошлогодни моды,</a:t>
            </a:r>
            <a:br>
              <a:rPr lang="ru-RU" sz="1800" b="1" i="1" dirty="0">
                <a:latin typeface="Century Schoolbook" pitchFamily="18" charset="0"/>
              </a:rPr>
            </a:br>
            <a:r>
              <a:rPr lang="ru-RU" sz="1800" b="1" i="1" dirty="0">
                <a:latin typeface="Century Schoolbook" pitchFamily="18" charset="0"/>
              </a:rPr>
              <a:t>Всяк суетится, лжет за двух,</a:t>
            </a:r>
            <a:br>
              <a:rPr lang="ru-RU" sz="1800" b="1" i="1" dirty="0">
                <a:latin typeface="Century Schoolbook" pitchFamily="18" charset="0"/>
              </a:rPr>
            </a:br>
            <a:r>
              <a:rPr lang="ru-RU" sz="1800" b="1" i="1" dirty="0">
                <a:latin typeface="Century Schoolbook" pitchFamily="18" charset="0"/>
              </a:rPr>
              <a:t>И всюду меркантильный дух</a:t>
            </a:r>
            <a:r>
              <a:rPr lang="ru-RU" sz="1800" b="1" i="1" dirty="0" smtClean="0">
                <a:latin typeface="Century Schoolbook" pitchFamily="18" charset="0"/>
              </a:rPr>
              <a:t>…»</a:t>
            </a:r>
            <a:r>
              <a:rPr lang="ru-RU" sz="1800" b="1" i="1" dirty="0">
                <a:latin typeface="Century Schoolbook" pitchFamily="18" charset="0"/>
              </a:rPr>
              <a:t/>
            </a:r>
            <a:br>
              <a:rPr lang="ru-RU" sz="1800" b="1" i="1" dirty="0">
                <a:latin typeface="Century Schoolbook" pitchFamily="18" charset="0"/>
              </a:rPr>
            </a:br>
            <a:endParaRPr lang="ru-RU" sz="1800" b="1" dirty="0">
              <a:latin typeface="Century Schoolbook" pitchFamily="18" charset="0"/>
            </a:endParaRPr>
          </a:p>
        </p:txBody>
      </p:sp>
      <p:pic>
        <p:nvPicPr>
          <p:cNvPr id="21506" name="Picture 2" descr="i?id=2ffc711a769e13fd8edda1af88c9c2f8-l&amp;n=13"/>
          <p:cNvPicPr>
            <a:picLocks noChangeAspect="1" noChangeArrowheads="1"/>
          </p:cNvPicPr>
          <p:nvPr/>
        </p:nvPicPr>
        <p:blipFill>
          <a:blip r:embed="rId3" cstate="print">
            <a:extLst>
              <a:ext uri="{28A0092B-C50C-407E-A947-70E740481C1C}">
                <a14:useLocalDpi xmlns:a14="http://schemas.microsoft.com/office/drawing/2010/main" val="0"/>
              </a:ext>
            </a:extLst>
          </a:blip>
          <a:srcRect b="2237"/>
          <a:stretch>
            <a:fillRect/>
          </a:stretch>
        </p:blipFill>
        <p:spPr bwMode="auto">
          <a:xfrm>
            <a:off x="473519" y="1196752"/>
            <a:ext cx="2657444"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47553" y="5683333"/>
            <a:ext cx="8069517" cy="400110"/>
          </a:xfrm>
          <a:prstGeom prst="rect">
            <a:avLst/>
          </a:prstGeom>
          <a:noFill/>
        </p:spPr>
        <p:txBody>
          <a:bodyPr wrap="none" rtlCol="0">
            <a:spAutoFit/>
          </a:bodyPr>
          <a:lstStyle/>
          <a:p>
            <a:r>
              <a:rPr lang="ru-RU" sz="2000" b="1" i="1" dirty="0" smtClean="0"/>
              <a:t>Какие </a:t>
            </a:r>
            <a:r>
              <a:rPr lang="ru-RU" sz="2000" b="1" i="1" dirty="0"/>
              <a:t>события описаны в </a:t>
            </a:r>
            <a:r>
              <a:rPr lang="ru-RU" sz="2000" b="1" i="1" dirty="0" smtClean="0"/>
              <a:t>поэме А.С</a:t>
            </a:r>
            <a:r>
              <a:rPr lang="ru-RU" sz="2000" b="1" i="1" dirty="0"/>
              <a:t>. </a:t>
            </a:r>
            <a:r>
              <a:rPr lang="ru-RU" sz="2000" b="1" i="1" dirty="0" smtClean="0"/>
              <a:t>Пушкина, </a:t>
            </a:r>
            <a:r>
              <a:rPr lang="ru-RU" sz="2000" b="1" i="1" dirty="0"/>
              <a:t>где они происходили?</a:t>
            </a:r>
            <a:endParaRPr lang="ru-RU" sz="2000" i="1"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5140408"/>
            <a:ext cx="181927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8317320"/>
      </p:ext>
    </p:extLst>
  </p:cSld>
  <p:clrMapOvr>
    <a:masterClrMapping/>
  </p:clrMapOvr>
  <mc:AlternateContent xmlns:mc="http://schemas.openxmlformats.org/markup-compatibility/2006" xmlns:p14="http://schemas.microsoft.com/office/powerpoint/2010/main">
    <mc:Choice Requires="p14">
      <p:transition spd="slow" p14:dur="2000" advClick="0" advTm="81271"/>
    </mc:Choice>
    <mc:Fallback xmlns="">
      <p:transition spd="slow" advClick="0" advTm="81271"/>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2783"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660232" y="188640"/>
            <a:ext cx="2421159"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№25</a:t>
            </a:r>
          </a:p>
        </p:txBody>
      </p:sp>
      <p:sp>
        <p:nvSpPr>
          <p:cNvPr id="2" name="Заголовок 1"/>
          <p:cNvSpPr>
            <a:spLocks noGrp="1"/>
          </p:cNvSpPr>
          <p:nvPr>
            <p:ph type="title"/>
          </p:nvPr>
        </p:nvSpPr>
        <p:spPr>
          <a:xfrm>
            <a:off x="245693" y="4133171"/>
            <a:ext cx="8642976" cy="2365889"/>
          </a:xfrm>
          <a:solidFill>
            <a:schemeClr val="bg1">
              <a:alpha val="64000"/>
            </a:schemeClr>
          </a:solidFill>
          <a:effectLst>
            <a:softEdge rad="63500"/>
          </a:effectLst>
        </p:spPr>
        <p:txBody>
          <a:bodyPr vert="horz" lIns="91440" tIns="45720" rIns="91440" bIns="45720" rtlCol="0" anchor="ctr">
            <a:noAutofit/>
          </a:bodyPr>
          <a:lstStyle/>
          <a:p>
            <a:pPr algn="l"/>
            <a:r>
              <a:rPr lang="ru-RU" sz="1800" dirty="0"/>
              <a:t>Нижегородская земля издревле славилась своими талантами и традициями, являлась одним из ведущих центров народного декоративного искусства, родиной многих художественных промыслов. Нижегородские  изделия известны не только в нашей стране, но и далеко за ее пределами. Сегодня ткачи и вышивальщицы, металлисты и ювелиры, резчики камня и мастера росписи по дереву возрождают и развивают традиции старинного искусства.</a:t>
            </a:r>
            <a:r>
              <a:rPr lang="ru-RU" sz="1800" b="1" dirty="0"/>
              <a:t/>
            </a:r>
            <a:br>
              <a:rPr lang="ru-RU" sz="1800" b="1" dirty="0"/>
            </a:br>
            <a:r>
              <a:rPr lang="ru-RU" sz="2000" b="1" dirty="0"/>
              <a:t>Назовите  народные художественные промыслы и их центры в Нижегородской области.</a:t>
            </a:r>
            <a:endParaRPr lang="ru-RU" sz="1800" b="1" dirty="0"/>
          </a:p>
        </p:txBody>
      </p:sp>
      <p:pic>
        <p:nvPicPr>
          <p:cNvPr id="22535" name="Рисунок 7" descr="http://www.tour52.ru/netcat_files/Image/NN/gorodetskaya-rosp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38" y="764704"/>
            <a:ext cx="1988418" cy="1988418"/>
          </a:xfrm>
          <a:prstGeom prst="rect">
            <a:avLst/>
          </a:prstGeom>
          <a:noFill/>
          <a:extLst>
            <a:ext uri="{909E8E84-426E-40DD-AFC4-6F175D3DCCD1}">
              <a14:hiddenFill xmlns:a14="http://schemas.microsoft.com/office/drawing/2010/main">
                <a:solidFill>
                  <a:srgbClr val="FFFFFF"/>
                </a:solidFill>
              </a14:hiddenFill>
            </a:ext>
          </a:extLst>
        </p:spPr>
      </p:pic>
      <p:pic>
        <p:nvPicPr>
          <p:cNvPr id="22534" name="Рисунок 8" descr="http://ch.nnwelcome.ru/img/23.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0959" y="637200"/>
            <a:ext cx="1312969" cy="1246490"/>
          </a:xfrm>
          <a:prstGeom prst="rect">
            <a:avLst/>
          </a:prstGeom>
          <a:noFill/>
          <a:extLst>
            <a:ext uri="{909E8E84-426E-40DD-AFC4-6F175D3DCCD1}">
              <a14:hiddenFill xmlns:a14="http://schemas.microsoft.com/office/drawing/2010/main">
                <a:solidFill>
                  <a:srgbClr val="FFFFFF"/>
                </a:solidFill>
              </a14:hiddenFill>
            </a:ext>
          </a:extLst>
        </p:spPr>
      </p:pic>
      <p:pic>
        <p:nvPicPr>
          <p:cNvPr id="22533" name="Рисунок 9" descr="http://www.euronn.ru/Image/%D0%BA%D0%B0%D0%BC%D0%B5%D0%BD%D1%8C2.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8759" y="1919182"/>
            <a:ext cx="1143161" cy="1922589"/>
          </a:xfrm>
          <a:prstGeom prst="rect">
            <a:avLst/>
          </a:prstGeom>
          <a:noFill/>
          <a:extLst>
            <a:ext uri="{909E8E84-426E-40DD-AFC4-6F175D3DCCD1}">
              <a14:hiddenFill xmlns:a14="http://schemas.microsoft.com/office/drawing/2010/main">
                <a:solidFill>
                  <a:srgbClr val="FFFFFF"/>
                </a:solidFill>
              </a14:hiddenFill>
            </a:ext>
          </a:extLst>
        </p:spPr>
      </p:pic>
      <p:pic>
        <p:nvPicPr>
          <p:cNvPr id="22532" name="Рисунок 10" descr="https://im1-tub-ru.yandex.net/i?id=138002f87a82e74a9d7c5692b7477dbb&amp;n=33&amp;h=215&amp;w=2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7223" y="514644"/>
            <a:ext cx="1522929" cy="1522929"/>
          </a:xfrm>
          <a:prstGeom prst="rect">
            <a:avLst/>
          </a:prstGeom>
          <a:noFill/>
          <a:extLst>
            <a:ext uri="{909E8E84-426E-40DD-AFC4-6F175D3DCCD1}">
              <a14:hiddenFill xmlns:a14="http://schemas.microsoft.com/office/drawing/2010/main">
                <a:solidFill>
                  <a:srgbClr val="FFFFFF"/>
                </a:solidFill>
              </a14:hiddenFill>
            </a:ext>
          </a:extLst>
        </p:spPr>
      </p:pic>
      <p:pic>
        <p:nvPicPr>
          <p:cNvPr id="22531" name="Рисунок 17" descr="https://im0-tub-ru.yandex.net/i?id=0178b00a0421ba03be8d82e83e3de4cd&amp;n=33&amp;h=215&amp;w=2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8982" y="1921533"/>
            <a:ext cx="1663178" cy="1663178"/>
          </a:xfrm>
          <a:prstGeom prst="rect">
            <a:avLst/>
          </a:prstGeom>
          <a:noFill/>
          <a:extLst>
            <a:ext uri="{909E8E84-426E-40DD-AFC4-6F175D3DCCD1}">
              <a14:hiddenFill xmlns:a14="http://schemas.microsoft.com/office/drawing/2010/main">
                <a:solidFill>
                  <a:srgbClr val="FFFFFF"/>
                </a:solidFill>
              </a14:hiddenFill>
            </a:ext>
          </a:extLst>
        </p:spPr>
      </p:pic>
      <p:pic>
        <p:nvPicPr>
          <p:cNvPr id="22530" name="Рисунок 22" descr="http://webgreenland.com/uploads/photo_articles/s96atGRQQ.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62041" y="908720"/>
            <a:ext cx="1810997" cy="1422927"/>
          </a:xfrm>
          <a:prstGeom prst="rect">
            <a:avLst/>
          </a:prstGeom>
          <a:noFill/>
          <a:extLst>
            <a:ext uri="{909E8E84-426E-40DD-AFC4-6F175D3DCCD1}">
              <a14:hiddenFill xmlns:a14="http://schemas.microsoft.com/office/drawing/2010/main">
                <a:solidFill>
                  <a:srgbClr val="FFFFFF"/>
                </a:solidFill>
              </a14:hiddenFill>
            </a:ext>
          </a:extLst>
        </p:spPr>
      </p:pic>
      <p:pic>
        <p:nvPicPr>
          <p:cNvPr id="22529" name="Рисунок 23" descr="полхов майданская роспись"/>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2106" y="2295525"/>
            <a:ext cx="1870932" cy="15785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0"/>
          <p:cNvSpPr>
            <a:spLocks noChangeArrowheads="1"/>
          </p:cNvSpPr>
          <p:nvPr/>
        </p:nvSpPr>
        <p:spPr bwMode="auto">
          <a:xfrm>
            <a:off x="899592" y="2915652"/>
            <a:ext cx="3955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а) </a:t>
            </a:r>
            <a:endParaRPr kumimoji="0" lang="ru-RU" altLang="ru-RU" sz="2800" b="1" i="0" u="none" strike="noStrike" cap="none" normalizeH="0" baseline="0" dirty="0">
              <a:ln>
                <a:noFill/>
              </a:ln>
              <a:solidFill>
                <a:schemeClr val="tx1"/>
              </a:solidFill>
              <a:effectLst/>
              <a:latin typeface="Arial" pitchFamily="34" charset="0"/>
              <a:cs typeface="Arial" pitchFamily="34" charset="0"/>
            </a:endParaRPr>
          </a:p>
        </p:txBody>
      </p:sp>
      <p:sp>
        <p:nvSpPr>
          <p:cNvPr id="8" name="Rectangle 12"/>
          <p:cNvSpPr>
            <a:spLocks noChangeArrowheads="1"/>
          </p:cNvSpPr>
          <p:nvPr/>
        </p:nvSpPr>
        <p:spPr bwMode="auto">
          <a:xfrm>
            <a:off x="0" y="72675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
        <p:nvSpPr>
          <p:cNvPr id="19" name="Rectangle 10"/>
          <p:cNvSpPr>
            <a:spLocks noChangeArrowheads="1"/>
          </p:cNvSpPr>
          <p:nvPr/>
        </p:nvSpPr>
        <p:spPr bwMode="auto">
          <a:xfrm>
            <a:off x="2880320" y="3856172"/>
            <a:ext cx="39553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ru-RU" altLang="ru-RU" b="1" dirty="0">
                <a:latin typeface="Times New Roman" pitchFamily="18" charset="0"/>
                <a:cs typeface="Times New Roman" pitchFamily="18" charset="0"/>
              </a:rPr>
              <a:t>б) </a:t>
            </a:r>
          </a:p>
        </p:txBody>
      </p:sp>
      <p:sp>
        <p:nvSpPr>
          <p:cNvPr id="20" name="Rectangle 10"/>
          <p:cNvSpPr>
            <a:spLocks noChangeArrowheads="1"/>
          </p:cNvSpPr>
          <p:nvPr/>
        </p:nvSpPr>
        <p:spPr bwMode="auto">
          <a:xfrm>
            <a:off x="4980919" y="3584711"/>
            <a:ext cx="39553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ru-RU" altLang="ru-RU" b="1" dirty="0">
                <a:latin typeface="Times New Roman" pitchFamily="18" charset="0"/>
                <a:cs typeface="Times New Roman" pitchFamily="18" charset="0"/>
              </a:rPr>
              <a:t>в) </a:t>
            </a:r>
          </a:p>
        </p:txBody>
      </p:sp>
      <p:sp>
        <p:nvSpPr>
          <p:cNvPr id="21" name="Rectangle 10"/>
          <p:cNvSpPr>
            <a:spLocks noChangeArrowheads="1"/>
          </p:cNvSpPr>
          <p:nvPr/>
        </p:nvSpPr>
        <p:spPr bwMode="auto">
          <a:xfrm>
            <a:off x="7347497" y="3841771"/>
            <a:ext cx="39553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ru-RU" altLang="ru-RU" b="1" dirty="0">
                <a:latin typeface="Times New Roman" pitchFamily="18" charset="0"/>
                <a:cs typeface="Times New Roman" pitchFamily="18" charset="0"/>
              </a:rPr>
              <a:t>г) </a:t>
            </a:r>
          </a:p>
        </p:txBody>
      </p:sp>
    </p:spTree>
    <p:extLst>
      <p:ext uri="{BB962C8B-B14F-4D97-AF65-F5344CB8AC3E}">
        <p14:creationId xmlns:p14="http://schemas.microsoft.com/office/powerpoint/2010/main" val="3652162007"/>
      </p:ext>
    </p:extLst>
  </p:cSld>
  <p:clrMapOvr>
    <a:masterClrMapping/>
  </p:clrMapOvr>
  <mc:AlternateContent xmlns:mc="http://schemas.openxmlformats.org/markup-compatibility/2006" xmlns:p14="http://schemas.microsoft.com/office/powerpoint/2010/main">
    <mc:Choice Requires="p14">
      <p:transition spd="slow" p14:dur="2000" advClick="0" advTm="91598"/>
    </mc:Choice>
    <mc:Fallback xmlns="">
      <p:transition spd="slow" advClick="0" advTm="91598"/>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819"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660232" y="188640"/>
            <a:ext cx="2421159"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№26</a:t>
            </a:r>
          </a:p>
        </p:txBody>
      </p:sp>
      <p:sp>
        <p:nvSpPr>
          <p:cNvPr id="2" name="Заголовок 1"/>
          <p:cNvSpPr>
            <a:spLocks noGrp="1"/>
          </p:cNvSpPr>
          <p:nvPr>
            <p:ph type="title"/>
          </p:nvPr>
        </p:nvSpPr>
        <p:spPr>
          <a:xfrm>
            <a:off x="245693" y="4077072"/>
            <a:ext cx="8642976" cy="1902800"/>
          </a:xfrm>
          <a:solidFill>
            <a:schemeClr val="bg1">
              <a:alpha val="64000"/>
            </a:schemeClr>
          </a:solidFill>
          <a:effectLst>
            <a:softEdge rad="63500"/>
          </a:effectLst>
        </p:spPr>
        <p:txBody>
          <a:bodyPr vert="horz" lIns="91440" tIns="45720" rIns="91440" bIns="45720" rtlCol="0" anchor="ctr">
            <a:noAutofit/>
          </a:bodyPr>
          <a:lstStyle/>
          <a:p>
            <a:pPr algn="l"/>
            <a:r>
              <a:rPr lang="ru-RU" sz="2400" b="1" dirty="0"/>
              <a:t>Назовите два муниципальных образования Нижегородской области, одно из которых исторически получило название – Родина «Золотой Хохломы», а второе – Столица «Золотой Хохломы».</a:t>
            </a:r>
          </a:p>
        </p:txBody>
      </p:sp>
      <p:pic>
        <p:nvPicPr>
          <p:cNvPr id="26626" name="Picture 2" descr="semeno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677930"/>
            <a:ext cx="2113916" cy="307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descr="koverni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763414"/>
            <a:ext cx="2134795" cy="288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5220071" y="750116"/>
            <a:ext cx="2134795" cy="302620"/>
          </a:xfrm>
          <a:prstGeom prst="rect">
            <a:avLst/>
          </a:prstGeom>
          <a:solidFill>
            <a:srgbClr val="CC00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2838255799"/>
      </p:ext>
    </p:extLst>
  </p:cSld>
  <p:clrMapOvr>
    <a:masterClrMapping/>
  </p:clrMapOvr>
  <mc:AlternateContent xmlns:mc="http://schemas.openxmlformats.org/markup-compatibility/2006" xmlns:p14="http://schemas.microsoft.com/office/powerpoint/2010/main">
    <mc:Choice Requires="p14">
      <p:transition spd="slow" p14:dur="2000" advClick="0" advTm="81318"/>
    </mc:Choice>
    <mc:Fallback xmlns="">
      <p:transition spd="slow" advClick="0" advTm="81318"/>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819"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60232" y="188640"/>
            <a:ext cx="2421159"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№27</a:t>
            </a:r>
          </a:p>
        </p:txBody>
      </p:sp>
      <p:sp>
        <p:nvSpPr>
          <p:cNvPr id="2" name="Заголовок 1"/>
          <p:cNvSpPr>
            <a:spLocks noGrp="1"/>
          </p:cNvSpPr>
          <p:nvPr>
            <p:ph type="title"/>
          </p:nvPr>
        </p:nvSpPr>
        <p:spPr>
          <a:xfrm>
            <a:off x="179512" y="5157192"/>
            <a:ext cx="8642976" cy="1440160"/>
          </a:xfrm>
          <a:solidFill>
            <a:schemeClr val="bg1">
              <a:alpha val="64000"/>
            </a:schemeClr>
          </a:solidFill>
          <a:effectLst>
            <a:softEdge rad="63500"/>
          </a:effectLst>
        </p:spPr>
        <p:txBody>
          <a:bodyPr vert="horz" lIns="91440" tIns="45720" rIns="91440" bIns="45720" rtlCol="0" anchor="ctr">
            <a:noAutofit/>
          </a:bodyPr>
          <a:lstStyle/>
          <a:p>
            <a:pPr algn="l"/>
            <a:r>
              <a:rPr lang="ru-RU" sz="2200" b="1" i="1" dirty="0" smtClean="0"/>
              <a:t>Коромыслова</a:t>
            </a:r>
            <a:r>
              <a:rPr lang="ru-RU" sz="2200" b="1" i="1" dirty="0"/>
              <a:t>, Дмитриевская,  Северная, Никольская, Георгиевская, </a:t>
            </a:r>
            <a:r>
              <a:rPr lang="ru-RU" sz="2200" b="1" i="1" dirty="0" err="1"/>
              <a:t>Тайницкая</a:t>
            </a:r>
            <a:r>
              <a:rPr lang="ru-RU" sz="2200" b="1" i="1" dirty="0"/>
              <a:t>, Часовая</a:t>
            </a:r>
            <a:r>
              <a:rPr lang="ru-RU" sz="2200" b="1" i="1" dirty="0" smtClean="0"/>
              <a:t>, </a:t>
            </a:r>
            <a:r>
              <a:rPr lang="ru-RU" sz="2200" b="1" i="1" dirty="0"/>
              <a:t>Борисоглебская, Кладовая, Пороховая, Ивановская, </a:t>
            </a:r>
            <a:r>
              <a:rPr lang="ru-RU" sz="2200" b="1" i="1" dirty="0" err="1"/>
              <a:t>Зачатьевская</a:t>
            </a:r>
            <a:r>
              <a:rPr lang="ru-RU" sz="2200" b="1" i="1" dirty="0"/>
              <a:t>, </a:t>
            </a:r>
            <a:r>
              <a:rPr lang="ru-RU" sz="2200" b="1" i="1" dirty="0" smtClean="0"/>
              <a:t>Белая </a:t>
            </a:r>
            <a:endParaRPr lang="ru-RU" sz="2200" b="1" i="1" dirty="0"/>
          </a:p>
        </p:txBody>
      </p:sp>
      <p:pic>
        <p:nvPicPr>
          <p:cNvPr id="27650" name="Picture 2" descr="Нижегородский Кремл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67" y="764704"/>
            <a:ext cx="4644035"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602180" y="836712"/>
            <a:ext cx="4330657" cy="4278094"/>
          </a:xfrm>
          <a:prstGeom prst="rect">
            <a:avLst/>
          </a:prstGeom>
          <a:noFill/>
        </p:spPr>
        <p:txBody>
          <a:bodyPr wrap="square" rtlCol="0">
            <a:spAutoFit/>
          </a:bodyPr>
          <a:lstStyle/>
          <a:p>
            <a:r>
              <a:rPr lang="ru-RU" sz="2000" b="1" dirty="0" smtClean="0"/>
              <a:t>   </a:t>
            </a:r>
            <a:r>
              <a:rPr lang="ru-RU" dirty="0"/>
              <a:t>Нижегородский Кремль при всей своей схожести с другими крепостями русских городов, уникален и неповторим. Общая длина крепостной стены превышает два километра, а укрепляют её в различных местах 13 башен, все они уникальны - имеют своё название, архитектурные особенности, предназначение и многовековую историю. Пять башен имеют квадратную форму, их называли воротными т.к. имели проездные ворота, занимающие весь первый ярус. </a:t>
            </a:r>
          </a:p>
          <a:p>
            <a:r>
              <a:rPr lang="ru-RU" b="1" i="1" dirty="0"/>
              <a:t>Из предложенного списка выберите названия  квадратных башен Нижегородского Кремля.</a:t>
            </a:r>
            <a:endParaRPr lang="ru-RU" dirty="0"/>
          </a:p>
        </p:txBody>
      </p:sp>
    </p:spTree>
    <p:extLst>
      <p:ext uri="{BB962C8B-B14F-4D97-AF65-F5344CB8AC3E}">
        <p14:creationId xmlns:p14="http://schemas.microsoft.com/office/powerpoint/2010/main" val="1007521017"/>
      </p:ext>
    </p:extLst>
  </p:cSld>
  <p:clrMapOvr>
    <a:masterClrMapping/>
  </p:clrMapOvr>
  <mc:AlternateContent xmlns:mc="http://schemas.openxmlformats.org/markup-compatibility/2006" xmlns:p14="http://schemas.microsoft.com/office/powerpoint/2010/main">
    <mc:Choice Requires="p14">
      <p:transition spd="slow" p14:dur="2000" advClick="0" advTm="120985"/>
    </mc:Choice>
    <mc:Fallback xmlns="">
      <p:transition spd="slow" advClick="0" advTm="120985"/>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9507" y="-11235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660232" y="188640"/>
            <a:ext cx="2421159"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№28</a:t>
            </a:r>
          </a:p>
        </p:txBody>
      </p:sp>
      <p:sp>
        <p:nvSpPr>
          <p:cNvPr id="2" name="Заголовок 1"/>
          <p:cNvSpPr>
            <a:spLocks noGrp="1"/>
          </p:cNvSpPr>
          <p:nvPr>
            <p:ph type="title"/>
          </p:nvPr>
        </p:nvSpPr>
        <p:spPr>
          <a:xfrm>
            <a:off x="2411760" y="764704"/>
            <a:ext cx="6336704" cy="3168352"/>
          </a:xfrm>
          <a:solidFill>
            <a:schemeClr val="bg1">
              <a:alpha val="64000"/>
            </a:schemeClr>
          </a:solidFill>
          <a:effectLst>
            <a:softEdge rad="63500"/>
          </a:effectLst>
        </p:spPr>
        <p:txBody>
          <a:bodyPr vert="horz" lIns="91440" tIns="45720" rIns="91440" bIns="45720" rtlCol="0" anchor="ctr">
            <a:noAutofit/>
          </a:bodyPr>
          <a:lstStyle/>
          <a:p>
            <a:pPr algn="l"/>
            <a:r>
              <a:rPr lang="ru-RU" sz="1800" dirty="0"/>
              <a:t>На </a:t>
            </a:r>
            <a:r>
              <a:rPr lang="ru-RU" sz="1800" dirty="0" smtClean="0"/>
              <a:t>фотографиях </a:t>
            </a:r>
            <a:r>
              <a:rPr lang="ru-RU" sz="1800" dirty="0"/>
              <a:t>представлено изображение одной из двух сохранившихся в России высотных конструкций. Этот объект был построен в Нижегородской области через семь лет после башни на Шаболовке и признаётся зарубежными специалистами достойным для внесения в список Всемирного наследия. В 2014 году распоряжением Правительства РФ эта конструкция отнесена к объектам культурного наследия федерального значения</a:t>
            </a:r>
            <a:r>
              <a:rPr lang="ru-RU" sz="1800" dirty="0" smtClean="0"/>
              <a:t>.</a:t>
            </a:r>
            <a:br>
              <a:rPr lang="ru-RU" sz="1800" dirty="0" smtClean="0"/>
            </a:br>
            <a:r>
              <a:rPr lang="ru-RU" sz="1800" dirty="0"/>
              <a:t/>
            </a:r>
            <a:br>
              <a:rPr lang="ru-RU" sz="1800" dirty="0"/>
            </a:br>
            <a:r>
              <a:rPr lang="ru-RU" sz="2000" b="1" dirty="0"/>
              <a:t>Что это за объект, где он расположен, по проекту какого инженера был построен?</a:t>
            </a:r>
            <a:endParaRPr lang="ru-RU" sz="1800" b="1" dirty="0"/>
          </a:p>
        </p:txBody>
      </p:sp>
      <p:pic>
        <p:nvPicPr>
          <p:cNvPr id="28674" name="Рисунок 3" descr="https://upload.wikimedia.org/wikipedia/commons/thumb/1/13/Shukhov_Tower_photo_by_Vladimir_Tomilov.jpg/200px-Shukhov_Tower_photo_by_Vladimir_Tomil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23" y="476672"/>
            <a:ext cx="1970205" cy="44644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5077" r="10174"/>
          <a:stretch/>
        </p:blipFill>
        <p:spPr bwMode="auto">
          <a:xfrm>
            <a:off x="4932040" y="4162425"/>
            <a:ext cx="4039412" cy="2526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698561158"/>
      </p:ext>
    </p:extLst>
  </p:cSld>
  <p:clrMapOvr>
    <a:masterClrMapping/>
  </p:clrMapOvr>
  <mc:AlternateContent xmlns:mc="http://schemas.openxmlformats.org/markup-compatibility/2006" xmlns:p14="http://schemas.microsoft.com/office/powerpoint/2010/main">
    <mc:Choice Requires="p14">
      <p:transition spd="slow" p14:dur="2000" advClick="0" advTm="91086"/>
    </mc:Choice>
    <mc:Fallback xmlns="">
      <p:transition spd="slow" advClick="0" advTm="91086"/>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5026" y="1484784"/>
            <a:ext cx="4322496" cy="2736304"/>
          </a:xfrm>
          <a:solidFill>
            <a:schemeClr val="bg1">
              <a:alpha val="64000"/>
            </a:schemeClr>
          </a:solidFill>
          <a:effectLst>
            <a:softEdge rad="63500"/>
          </a:effectLst>
        </p:spPr>
        <p:txBody>
          <a:bodyPr vert="horz" lIns="91440" tIns="45720" rIns="91440" bIns="45720" rtlCol="0" anchor="ctr">
            <a:noAutofit/>
          </a:bodyPr>
          <a:lstStyle/>
          <a:p>
            <a:pPr algn="l"/>
            <a:r>
              <a:rPr lang="ru-RU" sz="1800" i="1" dirty="0"/>
              <a:t>Среди 85 субъектов РФ, Нижегородская область по размерам территории занимает 40 место в России и 7 место в ПФО</a:t>
            </a:r>
            <a:r>
              <a:rPr lang="ru-RU" sz="1800" b="1" dirty="0"/>
              <a:t>. </a:t>
            </a:r>
            <a:r>
              <a:rPr lang="ru-RU" sz="1800" i="1" dirty="0"/>
              <a:t>Территория Нижегородской области примерно равна по площади одной Чехии или </a:t>
            </a:r>
            <a:r>
              <a:rPr lang="ru-RU" sz="1800" i="1" dirty="0" smtClean="0"/>
              <a:t>Ирландии и превышает площадь таких государств как Швейцария</a:t>
            </a:r>
            <a:r>
              <a:rPr lang="ru-RU" sz="1800" i="1" dirty="0"/>
              <a:t>, </a:t>
            </a:r>
            <a:r>
              <a:rPr lang="ru-RU" sz="1800" i="1" dirty="0" smtClean="0"/>
              <a:t>Бельгия</a:t>
            </a:r>
            <a:r>
              <a:rPr lang="ru-RU" sz="1800" i="1" dirty="0"/>
              <a:t>,  Нидерланды</a:t>
            </a:r>
            <a:r>
              <a:rPr lang="ru-RU" sz="1800" i="1" dirty="0" smtClean="0"/>
              <a:t>. </a:t>
            </a:r>
            <a:endParaRPr lang="ru-RU" sz="1800" i="1" dirty="0"/>
          </a:p>
        </p:txBody>
      </p:sp>
      <p:sp>
        <p:nvSpPr>
          <p:cNvPr id="8" name="TextBox 7"/>
          <p:cNvSpPr txBox="1"/>
          <p:nvPr/>
        </p:nvSpPr>
        <p:spPr>
          <a:xfrm>
            <a:off x="7010907" y="188640"/>
            <a:ext cx="2070484"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№2</a:t>
            </a:r>
          </a:p>
        </p:txBody>
      </p:sp>
      <p:pic>
        <p:nvPicPr>
          <p:cNvPr id="4099" name="Picture 3" descr="C:\Users\315\Desktop\Европа.jpg"/>
          <p:cNvPicPr>
            <a:picLocks noChangeAspect="1" noChangeArrowheads="1"/>
          </p:cNvPicPr>
          <p:nvPr/>
        </p:nvPicPr>
        <p:blipFill rotWithShape="1">
          <a:blip r:embed="rId3">
            <a:extLst>
              <a:ext uri="{28A0092B-C50C-407E-A947-70E740481C1C}">
                <a14:useLocalDpi xmlns:a14="http://schemas.microsoft.com/office/drawing/2010/main" val="0"/>
              </a:ext>
            </a:extLst>
          </a:blip>
          <a:srcRect l="1947" t="7169" r="34994" b="8088"/>
          <a:stretch/>
        </p:blipFill>
        <p:spPr bwMode="auto">
          <a:xfrm>
            <a:off x="395536" y="384892"/>
            <a:ext cx="3960440" cy="41779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5516" y="4573107"/>
            <a:ext cx="8712968" cy="1938992"/>
          </a:xfrm>
          <a:prstGeom prst="rect">
            <a:avLst/>
          </a:prstGeom>
          <a:noFill/>
        </p:spPr>
        <p:txBody>
          <a:bodyPr wrap="square" rtlCol="0">
            <a:spAutoFit/>
          </a:bodyPr>
          <a:lstStyle/>
          <a:p>
            <a:pPr algn="ctr"/>
            <a:r>
              <a:rPr lang="ru-RU" sz="2000" b="1" i="1" dirty="0" smtClean="0"/>
              <a:t>Укажите, какую площадь занимает Нижегородская область:</a:t>
            </a:r>
            <a:r>
              <a:rPr lang="ru-RU" sz="2000" b="1" i="1" dirty="0"/>
              <a:t/>
            </a:r>
            <a:br>
              <a:rPr lang="ru-RU" sz="2000" b="1" i="1" dirty="0"/>
            </a:br>
            <a:r>
              <a:rPr lang="ru-RU" sz="2000" b="1" i="1" dirty="0" smtClean="0"/>
              <a:t>а) 28 748 </a:t>
            </a:r>
            <a:r>
              <a:rPr lang="ru-RU" sz="2000" b="1" i="1" dirty="0"/>
              <a:t>км</a:t>
            </a:r>
            <a:r>
              <a:rPr lang="ru-RU" sz="2000" b="1" i="1" baseline="30000" dirty="0"/>
              <a:t>2</a:t>
            </a:r>
            <a:endParaRPr lang="ru-RU" sz="2000" b="1" i="1" dirty="0"/>
          </a:p>
          <a:p>
            <a:pPr algn="ctr"/>
            <a:r>
              <a:rPr lang="ru-RU" sz="2000" b="1" i="1" dirty="0" smtClean="0"/>
              <a:t>б) 56 542 </a:t>
            </a:r>
            <a:r>
              <a:rPr lang="ru-RU" sz="2000" b="1" i="1" dirty="0"/>
              <a:t>км</a:t>
            </a:r>
            <a:r>
              <a:rPr lang="ru-RU" sz="2000" b="1" i="1" baseline="30000" dirty="0"/>
              <a:t>2</a:t>
            </a:r>
            <a:endParaRPr lang="ru-RU" sz="2000" b="1" i="1" dirty="0"/>
          </a:p>
          <a:p>
            <a:pPr algn="ctr"/>
            <a:r>
              <a:rPr lang="ru-RU" sz="2000" b="1" i="1" dirty="0" smtClean="0"/>
              <a:t>в) 76 900 </a:t>
            </a:r>
            <a:r>
              <a:rPr lang="ru-RU" sz="2000" b="1" i="1" dirty="0"/>
              <a:t>км</a:t>
            </a:r>
            <a:r>
              <a:rPr lang="ru-RU" sz="2000" b="1" i="1" baseline="30000" dirty="0"/>
              <a:t>2</a:t>
            </a:r>
            <a:endParaRPr lang="ru-RU" sz="2000" b="1" i="1" dirty="0"/>
          </a:p>
          <a:p>
            <a:pPr algn="ctr"/>
            <a:r>
              <a:rPr lang="ru-RU" sz="2000" b="1" i="1" dirty="0" smtClean="0"/>
              <a:t>г) 92 082 </a:t>
            </a:r>
            <a:r>
              <a:rPr lang="ru-RU" sz="2000" b="1" i="1" dirty="0"/>
              <a:t>км</a:t>
            </a:r>
            <a:r>
              <a:rPr lang="ru-RU" sz="2000" b="1" i="1" baseline="30000" dirty="0"/>
              <a:t>2</a:t>
            </a:r>
            <a:endParaRPr lang="ru-RU" sz="2000" b="1" i="1" dirty="0"/>
          </a:p>
          <a:p>
            <a:pPr algn="ctr"/>
            <a:r>
              <a:rPr lang="ru-RU" sz="2000" b="1" i="1" dirty="0" smtClean="0"/>
              <a:t>д) 144 560 </a:t>
            </a:r>
            <a:r>
              <a:rPr lang="ru-RU" b="1" i="1" dirty="0"/>
              <a:t>км</a:t>
            </a:r>
            <a:r>
              <a:rPr lang="ru-RU" b="1" i="1" baseline="30000" dirty="0"/>
              <a:t>2</a:t>
            </a:r>
            <a:endParaRPr lang="ru-RU" i="1" dirty="0"/>
          </a:p>
        </p:txBody>
      </p:sp>
    </p:spTree>
    <p:extLst>
      <p:ext uri="{BB962C8B-B14F-4D97-AF65-F5344CB8AC3E}">
        <p14:creationId xmlns:p14="http://schemas.microsoft.com/office/powerpoint/2010/main" val="2225285532"/>
      </p:ext>
    </p:extLst>
  </p:cSld>
  <p:clrMapOvr>
    <a:masterClrMapping/>
  </p:clrMapOvr>
  <mc:AlternateContent xmlns:mc="http://schemas.openxmlformats.org/markup-compatibility/2006">
    <mc:Choice xmlns:p14="http://schemas.microsoft.com/office/powerpoint/2010/main" Requires="p14">
      <p:transition spd="slow" p14:dur="2000" advClick="0" advTm="76359"/>
    </mc:Choice>
    <mc:Fallback>
      <p:transition spd="slow" advClick="0" advTm="76359"/>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9507"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60232" y="188640"/>
            <a:ext cx="2421159"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№29</a:t>
            </a:r>
          </a:p>
        </p:txBody>
      </p:sp>
      <p:sp>
        <p:nvSpPr>
          <p:cNvPr id="2" name="Заголовок 1"/>
          <p:cNvSpPr>
            <a:spLocks noGrp="1"/>
          </p:cNvSpPr>
          <p:nvPr>
            <p:ph type="title"/>
          </p:nvPr>
        </p:nvSpPr>
        <p:spPr>
          <a:xfrm>
            <a:off x="255386" y="4581128"/>
            <a:ext cx="8642976" cy="2118824"/>
          </a:xfrm>
          <a:solidFill>
            <a:schemeClr val="bg1">
              <a:alpha val="64000"/>
            </a:schemeClr>
          </a:solidFill>
          <a:effectLst>
            <a:softEdge rad="63500"/>
          </a:effectLst>
        </p:spPr>
        <p:txBody>
          <a:bodyPr vert="horz" lIns="91440" tIns="45720" rIns="91440" bIns="45720" rtlCol="0" anchor="ctr">
            <a:noAutofit/>
          </a:bodyPr>
          <a:lstStyle/>
          <a:p>
            <a:pPr algn="l"/>
            <a:r>
              <a:rPr lang="ru-RU" sz="2000" dirty="0"/>
              <a:t>В 2014 году в селе </a:t>
            </a:r>
            <a:r>
              <a:rPr lang="ru-RU" sz="2000" dirty="0" err="1"/>
              <a:t>Казаково</a:t>
            </a:r>
            <a:r>
              <a:rPr lang="ru-RU" sz="2000" dirty="0"/>
              <a:t> </a:t>
            </a:r>
            <a:r>
              <a:rPr lang="ru-RU" sz="2000" dirty="0" err="1"/>
              <a:t>Вачского</a:t>
            </a:r>
            <a:r>
              <a:rPr lang="ru-RU" sz="2000" dirty="0"/>
              <a:t> района был установлен памятник одному из первых металлических изделий художественных промыслов, выпущенному мастерицами на </a:t>
            </a:r>
            <a:r>
              <a:rPr lang="ru-RU" sz="2000" dirty="0" err="1"/>
              <a:t>Казаковском</a:t>
            </a:r>
            <a:r>
              <a:rPr lang="ru-RU" sz="2000" dirty="0"/>
              <a:t> предприятии в 1939 году.</a:t>
            </a:r>
            <a:br>
              <a:rPr lang="ru-RU" sz="2000" dirty="0"/>
            </a:br>
            <a:r>
              <a:rPr lang="ru-RU" sz="2000" dirty="0"/>
              <a:t> </a:t>
            </a:r>
            <a:br>
              <a:rPr lang="ru-RU" sz="2000" dirty="0"/>
            </a:br>
            <a:r>
              <a:rPr lang="ru-RU" sz="2000" b="1" dirty="0"/>
              <a:t>Какому изделию установлен памятник? Какой вид художественных промыслов развит в этом селе?</a:t>
            </a:r>
          </a:p>
        </p:txBody>
      </p:sp>
      <p:pic>
        <p:nvPicPr>
          <p:cNvPr id="30722" name="Picture 2" descr="Картинки по запросу казаковская филигран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32656"/>
            <a:ext cx="5832648" cy="3888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621902762"/>
      </p:ext>
    </p:extLst>
  </p:cSld>
  <p:clrMapOvr>
    <a:masterClrMapping/>
  </p:clrMapOvr>
  <mc:AlternateContent xmlns:mc="http://schemas.openxmlformats.org/markup-compatibility/2006" xmlns:p14="http://schemas.microsoft.com/office/powerpoint/2010/main">
    <mc:Choice Requires="p14">
      <p:transition spd="slow" p14:dur="2000" advClick="0" advTm="90987"/>
    </mc:Choice>
    <mc:Fallback xmlns="">
      <p:transition spd="slow" advClick="0" advTm="90987"/>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9507"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60232" y="188640"/>
            <a:ext cx="2421159"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№30</a:t>
            </a:r>
          </a:p>
        </p:txBody>
      </p:sp>
      <p:sp>
        <p:nvSpPr>
          <p:cNvPr id="2" name="Заголовок 1"/>
          <p:cNvSpPr>
            <a:spLocks noGrp="1"/>
          </p:cNvSpPr>
          <p:nvPr>
            <p:ph type="title"/>
          </p:nvPr>
        </p:nvSpPr>
        <p:spPr>
          <a:xfrm>
            <a:off x="255386" y="4395226"/>
            <a:ext cx="8642976" cy="2304726"/>
          </a:xfrm>
          <a:solidFill>
            <a:schemeClr val="bg1">
              <a:alpha val="64000"/>
            </a:schemeClr>
          </a:solidFill>
          <a:effectLst>
            <a:softEdge rad="63500"/>
          </a:effectLst>
        </p:spPr>
        <p:txBody>
          <a:bodyPr vert="horz" lIns="91440" tIns="45720" rIns="91440" bIns="45720" rtlCol="0" anchor="ctr">
            <a:noAutofit/>
          </a:bodyPr>
          <a:lstStyle/>
          <a:p>
            <a:pPr algn="l"/>
            <a:r>
              <a:rPr lang="ru-RU" sz="1800" dirty="0"/>
              <a:t>Территория единственного в Нижегородской области заповедника – один из самых интересных в природном, историко-географическом и этническом отношениях уголок Нижегородского края. Исстари эти лесные места были малонаселенными. П.И. Мельников-Печерский называл этот уголок «кордоном старообрядческого мира», а В.Г. Короленко «зеленой пустыней».</a:t>
            </a:r>
            <a:br>
              <a:rPr lang="ru-RU" sz="1800" dirty="0"/>
            </a:br>
            <a:r>
              <a:rPr lang="ru-RU" sz="1800" dirty="0"/>
              <a:t/>
            </a:r>
            <a:br>
              <a:rPr lang="ru-RU" sz="1800" dirty="0"/>
            </a:br>
            <a:r>
              <a:rPr lang="ru-RU" sz="1800" b="1" dirty="0"/>
              <a:t>Как называется этот государственный заповедник? В каком муниципальном образовании находится большая часть его территории?</a:t>
            </a:r>
          </a:p>
        </p:txBody>
      </p:sp>
      <p:pic>
        <p:nvPicPr>
          <p:cNvPr id="29698" name="Picture 2" descr="G:\Презентация Волга\Вопрос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217393"/>
            <a:ext cx="5281123" cy="3960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526080615"/>
      </p:ext>
    </p:extLst>
  </p:cSld>
  <p:clrMapOvr>
    <a:masterClrMapping/>
  </p:clrMapOvr>
  <mc:AlternateContent xmlns:mc="http://schemas.openxmlformats.org/markup-compatibility/2006" xmlns:p14="http://schemas.microsoft.com/office/powerpoint/2010/main">
    <mc:Choice Requires="p14">
      <p:transition spd="slow" p14:dur="2000" advClick="0" advTm="120851"/>
    </mc:Choice>
    <mc:Fallback xmlns="">
      <p:transition spd="slow" advClick="0" advTm="120851"/>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9507"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05143" y="620688"/>
            <a:ext cx="6552728" cy="4801314"/>
          </a:xfrm>
          <a:prstGeom prst="rect">
            <a:avLst/>
          </a:prstGeom>
          <a:noFill/>
        </p:spPr>
        <p:txBody>
          <a:bodyPr wrap="square" rtlCol="0">
            <a:spAutoFit/>
          </a:bodyPr>
          <a:lstStyle/>
          <a:p>
            <a:r>
              <a:rPr lang="ru-RU" sz="3200" b="1" i="1" dirty="0" smtClean="0">
                <a:solidFill>
                  <a:srgbClr val="7B5229"/>
                </a:solidFill>
                <a:latin typeface="Calibri Light" pitchFamily="34" charset="0"/>
              </a:rPr>
              <a:t>Я </a:t>
            </a:r>
            <a:r>
              <a:rPr lang="ru-RU" sz="3200" b="1" i="1" dirty="0">
                <a:solidFill>
                  <a:srgbClr val="7B5229"/>
                </a:solidFill>
                <a:latin typeface="Calibri Light" pitchFamily="34" charset="0"/>
              </a:rPr>
              <a:t>край родной отождествляю</a:t>
            </a:r>
            <a:r>
              <a:rPr lang="ru-RU" sz="3200" i="1" dirty="0">
                <a:solidFill>
                  <a:srgbClr val="7B5229"/>
                </a:solidFill>
                <a:latin typeface="Calibri Light" pitchFamily="34" charset="0"/>
              </a:rPr>
              <a:t/>
            </a:r>
            <a:br>
              <a:rPr lang="ru-RU" sz="3200" i="1" dirty="0">
                <a:solidFill>
                  <a:srgbClr val="7B5229"/>
                </a:solidFill>
                <a:latin typeface="Calibri Light" pitchFamily="34" charset="0"/>
              </a:rPr>
            </a:br>
            <a:r>
              <a:rPr lang="ru-RU" sz="3200" b="1" i="1" dirty="0">
                <a:solidFill>
                  <a:srgbClr val="7B5229"/>
                </a:solidFill>
                <a:latin typeface="Calibri Light" pitchFamily="34" charset="0"/>
              </a:rPr>
              <a:t>С благословенною </a:t>
            </a:r>
            <a:r>
              <a:rPr lang="ru-RU" sz="3200" b="1" i="1" dirty="0" smtClean="0">
                <a:solidFill>
                  <a:srgbClr val="7B5229"/>
                </a:solidFill>
                <a:latin typeface="Calibri Light" pitchFamily="34" charset="0"/>
              </a:rPr>
              <a:t>землей.</a:t>
            </a:r>
            <a:r>
              <a:rPr lang="ru-RU" sz="3200" i="1" dirty="0">
                <a:solidFill>
                  <a:srgbClr val="7B5229"/>
                </a:solidFill>
                <a:latin typeface="Calibri Light" pitchFamily="34" charset="0"/>
              </a:rPr>
              <a:t/>
            </a:r>
            <a:br>
              <a:rPr lang="ru-RU" sz="3200" i="1" dirty="0">
                <a:solidFill>
                  <a:srgbClr val="7B5229"/>
                </a:solidFill>
                <a:latin typeface="Calibri Light" pitchFamily="34" charset="0"/>
              </a:rPr>
            </a:br>
            <a:r>
              <a:rPr lang="ru-RU" sz="3200" b="1" i="1" dirty="0">
                <a:solidFill>
                  <a:srgbClr val="7B5229"/>
                </a:solidFill>
                <a:latin typeface="Calibri Light" pitchFamily="34" charset="0"/>
              </a:rPr>
              <a:t>Всегда себя я ощущаю</a:t>
            </a:r>
            <a:r>
              <a:rPr lang="ru-RU" sz="3200" i="1" dirty="0">
                <a:solidFill>
                  <a:srgbClr val="7B5229"/>
                </a:solidFill>
                <a:latin typeface="Calibri Light" pitchFamily="34" charset="0"/>
              </a:rPr>
              <a:t/>
            </a:r>
            <a:br>
              <a:rPr lang="ru-RU" sz="3200" i="1" dirty="0">
                <a:solidFill>
                  <a:srgbClr val="7B5229"/>
                </a:solidFill>
                <a:latin typeface="Calibri Light" pitchFamily="34" charset="0"/>
              </a:rPr>
            </a:br>
            <a:r>
              <a:rPr lang="ru-RU" sz="3200" b="1" i="1" dirty="0">
                <a:solidFill>
                  <a:srgbClr val="7B5229"/>
                </a:solidFill>
                <a:latin typeface="Calibri Light" pitchFamily="34" charset="0"/>
              </a:rPr>
              <a:t>Ее частицею живой.</a:t>
            </a:r>
            <a:r>
              <a:rPr lang="ru-RU" sz="3200" i="1" dirty="0">
                <a:solidFill>
                  <a:srgbClr val="7B5229"/>
                </a:solidFill>
                <a:latin typeface="Calibri Light" pitchFamily="34" charset="0"/>
              </a:rPr>
              <a:t/>
            </a:r>
            <a:br>
              <a:rPr lang="ru-RU" sz="3200" i="1" dirty="0">
                <a:solidFill>
                  <a:srgbClr val="7B5229"/>
                </a:solidFill>
                <a:latin typeface="Calibri Light" pitchFamily="34" charset="0"/>
              </a:rPr>
            </a:br>
            <a:r>
              <a:rPr lang="ru-RU" sz="3200" b="1" i="1" dirty="0">
                <a:solidFill>
                  <a:srgbClr val="7B5229"/>
                </a:solidFill>
                <a:latin typeface="Calibri Light" pitchFamily="34" charset="0"/>
              </a:rPr>
              <a:t>И с зовом отчего привала</a:t>
            </a:r>
            <a:r>
              <a:rPr lang="ru-RU" sz="3200" i="1" dirty="0">
                <a:solidFill>
                  <a:srgbClr val="7B5229"/>
                </a:solidFill>
                <a:latin typeface="Calibri Light" pitchFamily="34" charset="0"/>
              </a:rPr>
              <a:t/>
            </a:r>
            <a:br>
              <a:rPr lang="ru-RU" sz="3200" i="1" dirty="0">
                <a:solidFill>
                  <a:srgbClr val="7B5229"/>
                </a:solidFill>
                <a:latin typeface="Calibri Light" pitchFamily="34" charset="0"/>
              </a:rPr>
            </a:br>
            <a:r>
              <a:rPr lang="ru-RU" sz="3200" b="1" i="1" dirty="0">
                <a:solidFill>
                  <a:srgbClr val="7B5229"/>
                </a:solidFill>
                <a:latin typeface="Calibri Light" pitchFamily="34" charset="0"/>
              </a:rPr>
              <a:t>О, как мне дороги края,</a:t>
            </a:r>
            <a:r>
              <a:rPr lang="ru-RU" sz="3200" i="1" dirty="0">
                <a:solidFill>
                  <a:srgbClr val="7B5229"/>
                </a:solidFill>
                <a:latin typeface="Calibri Light" pitchFamily="34" charset="0"/>
              </a:rPr>
              <a:t/>
            </a:r>
            <a:br>
              <a:rPr lang="ru-RU" sz="3200" i="1" dirty="0">
                <a:solidFill>
                  <a:srgbClr val="7B5229"/>
                </a:solidFill>
                <a:latin typeface="Calibri Light" pitchFamily="34" charset="0"/>
              </a:rPr>
            </a:br>
            <a:r>
              <a:rPr lang="ru-RU" sz="3200" b="1" i="1" dirty="0" smtClean="0">
                <a:solidFill>
                  <a:srgbClr val="7B5229"/>
                </a:solidFill>
                <a:latin typeface="Calibri Light" pitchFamily="34" charset="0"/>
              </a:rPr>
              <a:t>Где</a:t>
            </a:r>
            <a:r>
              <a:rPr lang="ru-RU" sz="3200" b="1" i="1" dirty="0">
                <a:solidFill>
                  <a:srgbClr val="7B5229"/>
                </a:solidFill>
                <a:latin typeface="Calibri Light" pitchFamily="34" charset="0"/>
              </a:rPr>
              <a:t>, как исток, берет начало</a:t>
            </a:r>
            <a:r>
              <a:rPr lang="ru-RU" sz="3200" i="1" dirty="0">
                <a:solidFill>
                  <a:srgbClr val="7B5229"/>
                </a:solidFill>
                <a:latin typeface="Calibri Light" pitchFamily="34" charset="0"/>
              </a:rPr>
              <a:t/>
            </a:r>
            <a:br>
              <a:rPr lang="ru-RU" sz="3200" i="1" dirty="0">
                <a:solidFill>
                  <a:srgbClr val="7B5229"/>
                </a:solidFill>
                <a:latin typeface="Calibri Light" pitchFamily="34" charset="0"/>
              </a:rPr>
            </a:br>
            <a:r>
              <a:rPr lang="ru-RU" sz="3200" b="1" i="1" dirty="0">
                <a:solidFill>
                  <a:srgbClr val="7B5229"/>
                </a:solidFill>
                <a:latin typeface="Calibri Light" pitchFamily="34" charset="0"/>
              </a:rPr>
              <a:t>Вся сущность русская моя. </a:t>
            </a:r>
            <a:endParaRPr lang="ru-RU" sz="3200" b="1" i="1" dirty="0" smtClean="0">
              <a:solidFill>
                <a:srgbClr val="7B5229"/>
              </a:solidFill>
              <a:latin typeface="Calibri Light" pitchFamily="34" charset="0"/>
            </a:endParaRPr>
          </a:p>
          <a:p>
            <a:pPr algn="r"/>
            <a:r>
              <a:rPr lang="ru-RU" sz="3200" b="1" dirty="0" smtClean="0">
                <a:solidFill>
                  <a:srgbClr val="7B5229"/>
                </a:solidFill>
              </a:rPr>
              <a:t>Л</a:t>
            </a:r>
            <a:r>
              <a:rPr lang="ru-RU" sz="3200" b="1" dirty="0">
                <a:solidFill>
                  <a:srgbClr val="7B5229"/>
                </a:solidFill>
              </a:rPr>
              <a:t>. </a:t>
            </a:r>
            <a:r>
              <a:rPr lang="ru-RU" sz="3200" b="1" dirty="0" smtClean="0">
                <a:solidFill>
                  <a:srgbClr val="7B5229"/>
                </a:solidFill>
              </a:rPr>
              <a:t>Федотова</a:t>
            </a:r>
            <a:r>
              <a:rPr lang="ru-RU" dirty="0"/>
              <a:t/>
            </a:r>
            <a:br>
              <a:rPr lang="ru-RU" dirty="0"/>
            </a:br>
            <a:endParaRPr lang="ru-RU" b="1" dirty="0"/>
          </a:p>
        </p:txBody>
      </p:sp>
      <p:sp>
        <p:nvSpPr>
          <p:cNvPr id="4" name="Прямоугольник 3"/>
          <p:cNvSpPr/>
          <p:nvPr/>
        </p:nvSpPr>
        <p:spPr>
          <a:xfrm>
            <a:off x="1115616" y="5157192"/>
            <a:ext cx="7056784" cy="1446550"/>
          </a:xfrm>
          <a:prstGeom prst="rect">
            <a:avLst/>
          </a:prstGeom>
        </p:spPr>
        <p:txBody>
          <a:bodyPr wrap="square">
            <a:spAutoFit/>
          </a:bodyPr>
          <a:lstStyle/>
          <a:p>
            <a:pPr algn="ctr"/>
            <a:r>
              <a:rPr lang="ru-RU" sz="4800" b="1" i="1" dirty="0">
                <a:solidFill>
                  <a:srgbClr val="C00000"/>
                </a:solidFill>
              </a:rPr>
              <a:t>Спасибо за участие!</a:t>
            </a:r>
            <a:r>
              <a:rPr lang="ru-RU" sz="4000" b="1" i="1" dirty="0">
                <a:solidFill>
                  <a:srgbClr val="C00000"/>
                </a:solidFill>
              </a:rPr>
              <a:t/>
            </a:r>
            <a:br>
              <a:rPr lang="ru-RU" sz="4000" b="1" i="1" dirty="0">
                <a:solidFill>
                  <a:srgbClr val="C00000"/>
                </a:solidFill>
              </a:rPr>
            </a:br>
            <a:endParaRPr lang="ru-RU" sz="4000" b="1" i="1" dirty="0">
              <a:solidFill>
                <a:srgbClr val="C00000"/>
              </a:solidFill>
            </a:endParaRPr>
          </a:p>
        </p:txBody>
      </p:sp>
    </p:spTree>
    <p:extLst>
      <p:ext uri="{BB962C8B-B14F-4D97-AF65-F5344CB8AC3E}">
        <p14:creationId xmlns:p14="http://schemas.microsoft.com/office/powerpoint/2010/main" val="252159161"/>
      </p:ext>
    </p:extLst>
  </p:cSld>
  <p:clrMapOvr>
    <a:masterClrMapping/>
  </p:clrMapOvr>
  <mc:AlternateContent xmlns:mc="http://schemas.openxmlformats.org/markup-compatibility/2006" xmlns:p14="http://schemas.microsoft.com/office/powerpoint/2010/main">
    <mc:Choice Requires="p14">
      <p:transition spd="slow" p14:dur="2000" advClick="0" advTm="120851"/>
    </mc:Choice>
    <mc:Fallback xmlns="">
      <p:transition spd="slow" advClick="0" advTm="12085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51520" y="5517232"/>
            <a:ext cx="8642976" cy="936104"/>
          </a:xfrm>
          <a:solidFill>
            <a:schemeClr val="bg1">
              <a:alpha val="64000"/>
            </a:schemeClr>
          </a:solidFill>
          <a:effectLst>
            <a:softEdge rad="63500"/>
          </a:effectLst>
        </p:spPr>
        <p:txBody>
          <a:bodyPr>
            <a:noAutofit/>
          </a:bodyPr>
          <a:lstStyle/>
          <a:p>
            <a:pPr algn="just"/>
            <a:r>
              <a:rPr lang="ru-RU" sz="2000" b="1" i="1" dirty="0"/>
              <a:t>Основание Нижнего Новгорода связано с именами двух исторических личностей, чей памятник расположен на территории Нижегородского Кремля. Назовите их имена.</a:t>
            </a:r>
          </a:p>
        </p:txBody>
      </p:sp>
      <p:pic>
        <p:nvPicPr>
          <p:cNvPr id="3074" name="Picture 2" descr="13294804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288032"/>
            <a:ext cx="4824536" cy="48245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8" name="TextBox 7"/>
          <p:cNvSpPr txBox="1"/>
          <p:nvPr/>
        </p:nvSpPr>
        <p:spPr>
          <a:xfrm>
            <a:off x="7010907" y="188640"/>
            <a:ext cx="2070484"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№3</a:t>
            </a:r>
          </a:p>
        </p:txBody>
      </p:sp>
    </p:spTree>
    <p:extLst>
      <p:ext uri="{BB962C8B-B14F-4D97-AF65-F5344CB8AC3E}">
        <p14:creationId xmlns:p14="http://schemas.microsoft.com/office/powerpoint/2010/main" val="1596480576"/>
      </p:ext>
    </p:extLst>
  </p:cSld>
  <p:clrMapOvr>
    <a:masterClrMapping/>
  </p:clrMapOvr>
  <mc:AlternateContent xmlns:mc="http://schemas.openxmlformats.org/markup-compatibility/2006" xmlns:p14="http://schemas.microsoft.com/office/powerpoint/2010/main">
    <mc:Choice Requires="p14">
      <p:transition spd="slow" p14:dur="2000" advClick="0" advTm="80712"/>
    </mc:Choice>
    <mc:Fallback xmlns="">
      <p:transition spd="slow" advClick="0" advTm="80712"/>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7748" y="11663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010907" y="188640"/>
            <a:ext cx="2070484"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№4</a:t>
            </a:r>
          </a:p>
        </p:txBody>
      </p:sp>
      <p:sp>
        <p:nvSpPr>
          <p:cNvPr id="2" name="Заголовок 1"/>
          <p:cNvSpPr>
            <a:spLocks noGrp="1"/>
          </p:cNvSpPr>
          <p:nvPr>
            <p:ph type="title"/>
          </p:nvPr>
        </p:nvSpPr>
        <p:spPr>
          <a:xfrm>
            <a:off x="179512" y="1340768"/>
            <a:ext cx="8642976" cy="1818533"/>
          </a:xfrm>
          <a:solidFill>
            <a:schemeClr val="bg1">
              <a:alpha val="64000"/>
            </a:schemeClr>
          </a:solidFill>
          <a:effectLst>
            <a:softEdge rad="63500"/>
          </a:effectLst>
        </p:spPr>
        <p:txBody>
          <a:bodyPr vert="horz" lIns="91440" tIns="45720" rIns="91440" bIns="45720" rtlCol="0" anchor="ctr">
            <a:noAutofit/>
          </a:bodyPr>
          <a:lstStyle/>
          <a:p>
            <a:pPr algn="l"/>
            <a:r>
              <a:rPr lang="ru-RU" sz="1800" dirty="0"/>
              <a:t>	</a:t>
            </a:r>
            <a:r>
              <a:rPr lang="ru-RU" sz="1800" i="1" dirty="0"/>
              <a:t>Нижний Новгород – один из старейших городов России, которому в скором времени предстоит отметить значительный юбилей.  Указ о праздновании этой даты уже подписан президентом России Владимиром Путиным</a:t>
            </a:r>
            <a:r>
              <a:rPr lang="ru-RU" sz="1800" i="1" dirty="0" smtClean="0"/>
              <a:t>.</a:t>
            </a:r>
            <a:br>
              <a:rPr lang="ru-RU" sz="1800" i="1" dirty="0" smtClean="0"/>
            </a:br>
            <a:r>
              <a:rPr lang="ru-RU" sz="2000" b="1" dirty="0"/>
              <a:t/>
            </a:r>
            <a:br>
              <a:rPr lang="ru-RU" sz="2000" b="1" dirty="0"/>
            </a:br>
            <a:r>
              <a:rPr lang="ru-RU" sz="2000" b="1" i="1" dirty="0"/>
              <a:t>В каком году произойдет это событие, какой юбилей будет праздновать город?</a:t>
            </a:r>
          </a:p>
        </p:txBody>
      </p:sp>
      <p:pic>
        <p:nvPicPr>
          <p:cNvPr id="2050" name="Picture 2" descr="1721080_blog-73590"/>
          <p:cNvPicPr>
            <a:picLocks noChangeAspect="1" noChangeArrowheads="1"/>
          </p:cNvPicPr>
          <p:nvPr/>
        </p:nvPicPr>
        <p:blipFill>
          <a:blip r:embed="rId3">
            <a:extLst>
              <a:ext uri="{28A0092B-C50C-407E-A947-70E740481C1C}">
                <a14:useLocalDpi xmlns:a14="http://schemas.microsoft.com/office/drawing/2010/main" val="0"/>
              </a:ext>
            </a:extLst>
          </a:blip>
          <a:srcRect b="14737"/>
          <a:stretch>
            <a:fillRect/>
          </a:stretch>
        </p:blipFill>
        <p:spPr bwMode="auto">
          <a:xfrm>
            <a:off x="72008" y="3662768"/>
            <a:ext cx="8964488" cy="2430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680294"/>
      </p:ext>
    </p:extLst>
  </p:cSld>
  <p:clrMapOvr>
    <a:masterClrMapping/>
  </p:clrMapOvr>
  <mc:AlternateContent xmlns:mc="http://schemas.openxmlformats.org/markup-compatibility/2006" xmlns:p14="http://schemas.microsoft.com/office/powerpoint/2010/main">
    <mc:Choice Requires="p14">
      <p:transition spd="slow" p14:dur="2000" advClick="0" advTm="76072"/>
    </mc:Choice>
    <mc:Fallback xmlns="">
      <p:transition spd="slow" advClick="0" advTm="76072"/>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010907" y="188640"/>
            <a:ext cx="2070484"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№5</a:t>
            </a:r>
          </a:p>
        </p:txBody>
      </p:sp>
      <p:sp>
        <p:nvSpPr>
          <p:cNvPr id="2" name="Заголовок 1"/>
          <p:cNvSpPr>
            <a:spLocks noGrp="1"/>
          </p:cNvSpPr>
          <p:nvPr>
            <p:ph type="title"/>
          </p:nvPr>
        </p:nvSpPr>
        <p:spPr>
          <a:xfrm>
            <a:off x="251520" y="3933057"/>
            <a:ext cx="8642976" cy="2520280"/>
          </a:xfrm>
          <a:solidFill>
            <a:schemeClr val="bg1">
              <a:alpha val="64000"/>
            </a:schemeClr>
          </a:solidFill>
          <a:effectLst>
            <a:softEdge rad="63500"/>
          </a:effectLst>
        </p:spPr>
        <p:txBody>
          <a:bodyPr vert="horz" lIns="91440" tIns="45720" rIns="91440" bIns="45720" rtlCol="0" anchor="ctr">
            <a:noAutofit/>
          </a:bodyPr>
          <a:lstStyle/>
          <a:p>
            <a:pPr algn="l"/>
            <a:r>
              <a:rPr lang="ru-RU" sz="1800" i="1" dirty="0"/>
              <a:t>В мае 1767 года знакомясь с поволжскими городами, императрица Екатерина Алексеевна прибыла с трехдневным визитом в Нижний Новгород.  Второй день она посвятила осмотру города: вначале она наведалась в дом к губернатору, а оттуда проехала по Большой Покровке и Ильинке к пристани, где села в шлюпку и отправилась к соляным амбарам, которыми славился наш город.  Нижний Новгород произвел на императрицу очень неоднозначное впечатление: "Сей город ситуацией прекрасен, а строением мерзок».</a:t>
            </a:r>
            <a:r>
              <a:rPr lang="ru-RU" sz="2000" dirty="0"/>
              <a:t> </a:t>
            </a:r>
            <a:br>
              <a:rPr lang="ru-RU" sz="2000" dirty="0"/>
            </a:br>
            <a:r>
              <a:rPr lang="ru-RU" sz="2000" b="1" i="1" dirty="0"/>
              <a:t>Какие «прекрасные» особенности географического положения города имела в виду Екатерина </a:t>
            </a:r>
            <a:r>
              <a:rPr lang="en-US" sz="2000" b="1" i="1" dirty="0"/>
              <a:t>II</a:t>
            </a:r>
            <a:r>
              <a:rPr lang="ru-RU" sz="2000" b="1" i="1" dirty="0"/>
              <a:t>?</a:t>
            </a:r>
            <a:endParaRPr lang="ru-RU" sz="1800" b="1" i="1" dirty="0"/>
          </a:p>
        </p:txBody>
      </p:sp>
      <p:pic>
        <p:nvPicPr>
          <p:cNvPr id="5122" name="Picture 2" descr="G:\Презентация Волга\Вопрос 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739"/>
          <a:stretch/>
        </p:blipFill>
        <p:spPr bwMode="auto">
          <a:xfrm>
            <a:off x="899592" y="620687"/>
            <a:ext cx="5391234" cy="28810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2072495192"/>
      </p:ext>
    </p:extLst>
  </p:cSld>
  <p:clrMapOvr>
    <a:masterClrMapping/>
  </p:clrMapOvr>
  <mc:AlternateContent xmlns:mc="http://schemas.openxmlformats.org/markup-compatibility/2006" xmlns:p14="http://schemas.microsoft.com/office/powerpoint/2010/main">
    <mc:Choice Requires="p14">
      <p:transition spd="slow" p14:dur="2000" advClick="0" advTm="114608"/>
    </mc:Choice>
    <mc:Fallback xmlns="">
      <p:transition spd="slow" advClick="0" advTm="114608"/>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010907" y="188640"/>
            <a:ext cx="2070484"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№6</a:t>
            </a:r>
          </a:p>
        </p:txBody>
      </p:sp>
      <p:sp>
        <p:nvSpPr>
          <p:cNvPr id="2" name="Заголовок 1"/>
          <p:cNvSpPr>
            <a:spLocks noGrp="1"/>
          </p:cNvSpPr>
          <p:nvPr>
            <p:ph type="title"/>
          </p:nvPr>
        </p:nvSpPr>
        <p:spPr>
          <a:xfrm>
            <a:off x="5868144" y="1412776"/>
            <a:ext cx="3026352" cy="3456384"/>
          </a:xfrm>
          <a:solidFill>
            <a:schemeClr val="bg1">
              <a:alpha val="64000"/>
            </a:schemeClr>
          </a:solidFill>
          <a:effectLst>
            <a:softEdge rad="63500"/>
          </a:effectLst>
        </p:spPr>
        <p:txBody>
          <a:bodyPr vert="horz" lIns="91440" tIns="45720" rIns="91440" bIns="45720" rtlCol="0" anchor="ctr">
            <a:noAutofit/>
          </a:bodyPr>
          <a:lstStyle/>
          <a:p>
            <a:pPr algn="l"/>
            <a:r>
              <a:rPr lang="ru-RU" sz="2000" b="1" dirty="0"/>
              <a:t>Являясь одним из крупнейших регионов Центральной России, Нижегородская область граничит с тремя республиками и пятью областями. </a:t>
            </a:r>
            <a:r>
              <a:rPr lang="ru-RU" sz="2000" b="1" dirty="0" smtClean="0"/>
              <a:t/>
            </a:r>
            <a:br>
              <a:rPr lang="ru-RU" sz="2000" b="1" dirty="0" smtClean="0"/>
            </a:br>
            <a:r>
              <a:rPr lang="ru-RU" sz="2000" b="1" dirty="0"/>
              <a:t/>
            </a:r>
            <a:br>
              <a:rPr lang="ru-RU" sz="2000" b="1" dirty="0"/>
            </a:br>
            <a:r>
              <a:rPr lang="ru-RU" sz="2000" b="1" i="1" dirty="0" smtClean="0"/>
              <a:t>Перечислите </a:t>
            </a:r>
            <a:r>
              <a:rPr lang="ru-RU" sz="2000" b="1" i="1" dirty="0"/>
              <a:t>всех </a:t>
            </a:r>
            <a:r>
              <a:rPr lang="ru-RU" sz="2000" b="1" i="1" dirty="0" smtClean="0"/>
              <a:t>соседей Нижегородской области.</a:t>
            </a:r>
            <a:endParaRPr lang="ru-RU" sz="2000" b="1" i="1" dirty="0"/>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71668" t="56771" r="15025" b="27884"/>
          <a:stretch/>
        </p:blipFill>
        <p:spPr>
          <a:xfrm>
            <a:off x="236910" y="1268760"/>
            <a:ext cx="5343202" cy="4320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6" name="Picture 2" descr="C:\Users\315\Desktop\карта НО соседи.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398" y="1063625"/>
            <a:ext cx="5524500" cy="49434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m1-tub-ru.yandex.net/i?id=1e980f7e932b010f1a12b5c307ca4885-l&amp;n=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332656"/>
            <a:ext cx="5468478" cy="5818460"/>
          </a:xfrm>
          <a:prstGeom prst="rect">
            <a:avLst/>
          </a:prstGeom>
          <a:noFill/>
          <a:ln w="19050">
            <a:solidFill>
              <a:schemeClr val="accent5">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966313"/>
      </p:ext>
    </p:extLst>
  </p:cSld>
  <p:clrMapOvr>
    <a:masterClrMapping/>
  </p:clrMapOvr>
  <mc:AlternateContent xmlns:mc="http://schemas.openxmlformats.org/markup-compatibility/2006" xmlns:p14="http://schemas.microsoft.com/office/powerpoint/2010/main">
    <mc:Choice Requires="p14">
      <p:transition spd="slow" p14:dur="2000" advClick="0" advTm="80948"/>
    </mc:Choice>
    <mc:Fallback xmlns="">
      <p:transition spd="slow" advClick="0" advTm="80948"/>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010907" y="188640"/>
            <a:ext cx="2070484"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№7</a:t>
            </a:r>
          </a:p>
        </p:txBody>
      </p:sp>
      <p:sp>
        <p:nvSpPr>
          <p:cNvPr id="2" name="Заголовок 1"/>
          <p:cNvSpPr>
            <a:spLocks noGrp="1"/>
          </p:cNvSpPr>
          <p:nvPr>
            <p:ph type="title"/>
          </p:nvPr>
        </p:nvSpPr>
        <p:spPr>
          <a:xfrm>
            <a:off x="5571387" y="1268760"/>
            <a:ext cx="3323109" cy="4104455"/>
          </a:xfrm>
          <a:solidFill>
            <a:schemeClr val="bg1">
              <a:alpha val="64000"/>
            </a:schemeClr>
          </a:solidFill>
          <a:effectLst>
            <a:softEdge rad="63500"/>
          </a:effectLst>
        </p:spPr>
        <p:txBody>
          <a:bodyPr vert="horz" lIns="91440" tIns="45720" rIns="91440" bIns="45720" rtlCol="0" anchor="ctr">
            <a:noAutofit/>
          </a:bodyPr>
          <a:lstStyle/>
          <a:p>
            <a:pPr algn="l"/>
            <a:r>
              <a:rPr lang="ru-RU" sz="2400" b="1" dirty="0"/>
              <a:t>Расположите населенные пункты Нижегородской области в последовательности с севера на юг:</a:t>
            </a:r>
            <a:br>
              <a:rPr lang="ru-RU" sz="2400" b="1" dirty="0"/>
            </a:br>
            <a:r>
              <a:rPr lang="ru-RU" sz="2400" b="1" dirty="0" smtClean="0"/>
              <a:t>а) Большое </a:t>
            </a:r>
            <a:r>
              <a:rPr lang="ru-RU" sz="2400" b="1" dirty="0"/>
              <a:t>Болдино, </a:t>
            </a:r>
            <a:r>
              <a:rPr lang="ru-RU" sz="2400" b="1" dirty="0" smtClean="0"/>
              <a:t>б) Городец</a:t>
            </a:r>
            <a:r>
              <a:rPr lang="ru-RU" sz="2400" b="1" dirty="0"/>
              <a:t>, </a:t>
            </a:r>
            <a:r>
              <a:rPr lang="ru-RU" sz="2400" b="1" dirty="0" smtClean="0"/>
              <a:t/>
            </a:r>
            <a:br>
              <a:rPr lang="ru-RU" sz="2400" b="1" dirty="0" smtClean="0"/>
            </a:br>
            <a:r>
              <a:rPr lang="ru-RU" sz="2400" b="1" dirty="0" smtClean="0"/>
              <a:t>в) Вача,</a:t>
            </a:r>
            <a:br>
              <a:rPr lang="ru-RU" sz="2400" b="1" dirty="0" smtClean="0"/>
            </a:br>
            <a:r>
              <a:rPr lang="ru-RU" sz="2400" b="1" dirty="0" smtClean="0"/>
              <a:t>г) Нижний Новгород, </a:t>
            </a:r>
            <a:br>
              <a:rPr lang="ru-RU" sz="2400" b="1" dirty="0" smtClean="0"/>
            </a:br>
            <a:r>
              <a:rPr lang="ru-RU" sz="2400" b="1" dirty="0" smtClean="0"/>
              <a:t>д) Шахунья, </a:t>
            </a:r>
            <a:br>
              <a:rPr lang="ru-RU" sz="2400" b="1" dirty="0" smtClean="0"/>
            </a:br>
            <a:r>
              <a:rPr lang="ru-RU" sz="2400" b="1" dirty="0" smtClean="0"/>
              <a:t>е) Шатки, </a:t>
            </a:r>
            <a:br>
              <a:rPr lang="ru-RU" sz="2400" b="1" dirty="0" smtClean="0"/>
            </a:br>
            <a:r>
              <a:rPr lang="ru-RU" sz="2400" b="1" dirty="0" smtClean="0"/>
              <a:t>ж) Красные </a:t>
            </a:r>
            <a:r>
              <a:rPr lang="ru-RU" sz="2400" b="1" dirty="0"/>
              <a:t>Баки.</a:t>
            </a:r>
          </a:p>
        </p:txBody>
      </p:sp>
      <p:pic>
        <p:nvPicPr>
          <p:cNvPr id="3074" name="Picture 2" descr="kar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526" y="511696"/>
            <a:ext cx="5114877" cy="5818337"/>
          </a:xfrm>
          <a:prstGeom prst="rect">
            <a:avLst/>
          </a:prstGeom>
          <a:noFill/>
          <a:ln w="19050">
            <a:solidFill>
              <a:schemeClr val="tx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082220"/>
      </p:ext>
    </p:extLst>
  </p:cSld>
  <p:clrMapOvr>
    <a:masterClrMapping/>
  </p:clrMapOvr>
  <mc:AlternateContent xmlns:mc="http://schemas.openxmlformats.org/markup-compatibility/2006" xmlns:p14="http://schemas.microsoft.com/office/powerpoint/2010/main">
    <mc:Choice Requires="p14">
      <p:transition spd="slow" p14:dur="2000" advClick="0" advTm="110785"/>
    </mc:Choice>
    <mc:Fallback xmlns="">
      <p:transition spd="slow" advClick="0" advTm="110785"/>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niceimage.ru/pic/201305/1280x1024/niceimage.ru-36122.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010907" y="188640"/>
            <a:ext cx="2070484" cy="576064"/>
          </a:xfrm>
          <a:prstGeom prst="rect">
            <a:avLst/>
          </a:prstGeom>
          <a:solidFill>
            <a:schemeClr val="bg1">
              <a:alpha val="64000"/>
            </a:schemeClr>
          </a:solidFill>
          <a:effectLst>
            <a:softEdge rad="63500"/>
          </a:effectLst>
        </p:spPr>
        <p:txBody>
          <a:bodyPr vert="horz" lIns="91440" tIns="45720" rIns="91440" bIns="45720" rtlCol="0" anchor="ctr">
            <a:noAutofit/>
          </a:bodyPr>
          <a:lstStyle>
            <a:lvl1pPr>
              <a:spcBef>
                <a:spcPct val="0"/>
              </a:spcBef>
              <a:buNone/>
              <a:defRPr sz="2400" b="1">
                <a:latin typeface="+mj-lt"/>
                <a:ea typeface="+mj-ea"/>
                <a:cs typeface="+mj-cs"/>
              </a:defRPr>
            </a:lvl1pPr>
          </a:lstStyle>
          <a:p>
            <a:pPr algn="ctr"/>
            <a:r>
              <a:rPr lang="ru-RU" sz="2800" dirty="0">
                <a:effectLst>
                  <a:outerShdw blurRad="38100" dist="38100" dir="2700000" algn="tl">
                    <a:srgbClr val="000000">
                      <a:alpha val="43137"/>
                    </a:srgbClr>
                  </a:outerShdw>
                </a:effectLst>
              </a:rPr>
              <a:t>Вопрос №8</a:t>
            </a:r>
          </a:p>
        </p:txBody>
      </p:sp>
      <p:sp>
        <p:nvSpPr>
          <p:cNvPr id="2" name="Заголовок 1"/>
          <p:cNvSpPr>
            <a:spLocks noGrp="1"/>
          </p:cNvSpPr>
          <p:nvPr>
            <p:ph type="title"/>
          </p:nvPr>
        </p:nvSpPr>
        <p:spPr>
          <a:xfrm>
            <a:off x="215516" y="3933056"/>
            <a:ext cx="8712968" cy="1506668"/>
          </a:xfrm>
          <a:solidFill>
            <a:schemeClr val="bg1">
              <a:alpha val="64000"/>
            </a:schemeClr>
          </a:solidFill>
          <a:effectLst>
            <a:softEdge rad="63500"/>
          </a:effectLst>
        </p:spPr>
        <p:txBody>
          <a:bodyPr vert="horz" lIns="91440" tIns="45720" rIns="91440" bIns="45720" rtlCol="0" anchor="ctr">
            <a:noAutofit/>
          </a:bodyPr>
          <a:lstStyle/>
          <a:p>
            <a:pPr algn="just"/>
            <a:r>
              <a:rPr lang="ru-RU" sz="2000" i="1" dirty="0"/>
              <a:t>Современные официальные символы муниципальных образований Нижегородской области отражают их наиболее яркие черты - особенности природы, род занятий и специфику хозяйственной деятельности</a:t>
            </a:r>
            <a:r>
              <a:rPr lang="ru-RU" sz="2000" b="1" dirty="0" smtClean="0"/>
              <a:t>.</a:t>
            </a:r>
            <a:br>
              <a:rPr lang="ru-RU" sz="2000" b="1" dirty="0" smtClean="0"/>
            </a:br>
            <a:endParaRPr lang="ru-RU" sz="2000" b="1" dirty="0"/>
          </a:p>
        </p:txBody>
      </p:sp>
      <p:pic>
        <p:nvPicPr>
          <p:cNvPr id="8198"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6556" t="44223" r="38074" b="23580"/>
          <a:stretch/>
        </p:blipFill>
        <p:spPr bwMode="auto">
          <a:xfrm>
            <a:off x="433678" y="1052736"/>
            <a:ext cx="8276644" cy="2705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23528" y="5664646"/>
            <a:ext cx="8568952" cy="830997"/>
          </a:xfrm>
          <a:prstGeom prst="rect">
            <a:avLst/>
          </a:prstGeom>
          <a:noFill/>
        </p:spPr>
        <p:txBody>
          <a:bodyPr wrap="square" rtlCol="0">
            <a:spAutoFit/>
          </a:bodyPr>
          <a:lstStyle/>
          <a:p>
            <a:r>
              <a:rPr lang="ru-RU" sz="2400" b="1" i="1" dirty="0" smtClean="0"/>
              <a:t>Определите</a:t>
            </a:r>
            <a:r>
              <a:rPr lang="ru-RU" sz="2400" b="1" i="1" dirty="0"/>
              <a:t>, каким муниципальным районам принадлежат         эти гербы</a:t>
            </a:r>
            <a:endParaRPr lang="ru-RU" sz="2400" i="1" dirty="0"/>
          </a:p>
        </p:txBody>
      </p:sp>
    </p:spTree>
    <p:extLst>
      <p:ext uri="{BB962C8B-B14F-4D97-AF65-F5344CB8AC3E}">
        <p14:creationId xmlns:p14="http://schemas.microsoft.com/office/powerpoint/2010/main" val="3617814481"/>
      </p:ext>
    </p:extLst>
  </p:cSld>
  <p:clrMapOvr>
    <a:masterClrMapping/>
  </p:clrMapOvr>
  <mc:AlternateContent xmlns:mc="http://schemas.openxmlformats.org/markup-compatibility/2006" xmlns:p14="http://schemas.microsoft.com/office/powerpoint/2010/main">
    <mc:Choice Requires="p14">
      <p:transition spd="slow" p14:dur="2000" advClick="0" advTm="120965"/>
    </mc:Choice>
    <mc:Fallback xmlns="">
      <p:transition spd="slow" advClick="0" advTm="120965"/>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1266</TotalTime>
  <Words>1309</Words>
  <Application>Microsoft Office PowerPoint</Application>
  <PresentationFormat>Экран (4:3)</PresentationFormat>
  <Paragraphs>90</Paragraphs>
  <Slides>32</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32</vt:i4>
      </vt:variant>
    </vt:vector>
  </HeadingPairs>
  <TitlesOfParts>
    <vt:vector size="33" baseType="lpstr">
      <vt:lpstr>Тема Office</vt:lpstr>
      <vt:lpstr> Географический диктант Отечество мое Нижегородское </vt:lpstr>
      <vt:lpstr>На карте Европейской части России цифрами указаны некоторые субъекты федерации.  Какой цифрой обозначена Нижегородская область?</vt:lpstr>
      <vt:lpstr>Среди 85 субъектов РФ, Нижегородская область по размерам территории занимает 40 место в России и 7 место в ПФО. Территория Нижегородской области примерно равна по площади одной Чехии или Ирландии и превышает площадь таких государств как Швейцария, Бельгия,  Нидерланды. </vt:lpstr>
      <vt:lpstr>Основание Нижнего Новгорода связано с именами двух исторических личностей, чей памятник расположен на территории Нижегородского Кремля. Назовите их имена.</vt:lpstr>
      <vt:lpstr> Нижний Новгород – один из старейших городов России, которому в скором времени предстоит отметить значительный юбилей.  Указ о праздновании этой даты уже подписан президентом России Владимиром Путиным.  В каком году произойдет это событие, какой юбилей будет праздновать город?</vt:lpstr>
      <vt:lpstr>В мае 1767 года знакомясь с поволжскими городами, императрица Екатерина Алексеевна прибыла с трехдневным визитом в Нижний Новгород.  Второй день она посвятила осмотру города: вначале она наведалась в дом к губернатору, а оттуда проехала по Большой Покровке и Ильинке к пристани, где села в шлюпку и отправилась к соляным амбарам, которыми славился наш город.  Нижний Новгород произвел на императрицу очень неоднозначное впечатление: "Сей город ситуацией прекрасен, а строением мерзок».  Какие «прекрасные» особенности географического положения города имела в виду Екатерина II?</vt:lpstr>
      <vt:lpstr>Являясь одним из крупнейших регионов Центральной России, Нижегородская область граничит с тремя республиками и пятью областями.   Перечислите всех соседей Нижегородской области.</vt:lpstr>
      <vt:lpstr>Расположите населенные пункты Нижегородской области в последовательности с севера на юг: а) Большое Болдино, б) Городец,  в) Вача, г) Нижний Новгород,  д) Шахунья,  е) Шатки,  ж) Красные Баки.</vt:lpstr>
      <vt:lpstr>Современные официальные символы муниципальных образований Нижегородской области отражают их наиболее яркие черты - особенности природы, род занятий и специфику хозяйственной деятельности. </vt:lpstr>
      <vt:lpstr>На юге Нижегородской области на границе между Лукояновским и Гагинским районами ведется освоение одного из пяти крупнейших месторождений в России. Наиболее богатый участок месторождения называется Итмановская россыпь. Разработка нижегородского месторождения должна уменьшить зависимость России от импорта этого ресурса.   О каком полезном ископаемом идет речь?  а) Кварцевые пески    б) Титан-циркониевые пески в) Каменная соль    г) Известняки</vt:lpstr>
      <vt:lpstr>Этот редкий минерал белого или серого цвета в народе называют «горная кожа», «горная бумага», «тряпичник», «горная пробка». В Нижегородской области минерал был открыт в 1882-1884 гг. геолого-почвенной экспедицией под руководством Василия Васильевича Докучаева. По своим свойствам он похож на асбест – огнеупорен и плохой проводник тепла. Наиболее крупные пласты минерала известны на правом берегу Оки в Павловском районе. Как называется минерал? а) шунгит     б) палыгорскит в) хризотил     г) гипс</vt:lpstr>
      <vt:lpstr>Выделите из списка природных катастроф, связанных с геологическим строением территории, наиболее вероятные в Нижегородской области:  а) землетрясения     б) карстовые провалы  в) камнепады    г) оползни </vt:lpstr>
      <vt:lpstr>В северных районах Нижегородской области на поверхности земли часто можно наблюдать россыпи камней или валунов. Валуны всегда привлекали внимание людей, ведь неслучайно возникли названия речек Каменка и Каменная, урочища Каменная Мостовая, деревни Каменный Овраг… Валуны издревле были помехой на пашне. Сотни лет обрабатывал пахарь землю и ежегодно расчищал поле от камней-валунов. В старину даже говорили, что «на полях камни растут». В XIX веке валунный камень послужил материалом для строительства в Нижегородской губернии первых дорог с твёрдым покрытием, а в уездных городах появились «булыжные» мостовые. Сегодня валуны – высококачественный строительный и декоративный материал.  Какой природный процесс определил широкое распространение валунов в нашем регионе?</vt:lpstr>
      <vt:lpstr>Волга на территории Нижегородской области принимает множество  притоков - рек, речек и ручейков. Из предложенных рек укажите только левые притоки Волги, расположите их по порядку, с запада на восток, начиная с самого западного притока.  </vt:lpstr>
      <vt:lpstr>Писатель Павел Иванович Мельников-Печерский в романе «В лесах» пишет: «Преданья о Батыевом разгроме там свежи. Укажут и «тропу Батыеву» и место невидимого града Китежа. Цел тот город до сих пор — с белокаменными стенами, златоверхими церквами, с честными монастырями, с княженецкими узорчатыми теремами, с боярскими каменными палатами, с рубленными из кондового, негниющего леса домами. Цел град, но невидим. Не видать грешным людям славного Китежа. Скрылся он чудесно, божьим повеленьем, когда безбожный царь Батый, разорив Русь Суздальскую, пошел воевать Русь Китежскую».  С каким озером Нижегородской области связаны преданья о невидимом граде?</vt:lpstr>
      <vt:lpstr>О какой природной зоне написал  нижегородский поэт Юрий Андреевич Адрианов следующие строки:  Древний   взор реки Ветлуги Средь Ветлугии – страны: Темно-синие яруги,  Темно-красные стволы.  Здесь за гребнем леса-гребни, Зыбь болот – зеленый страх,  Многодумные деревни На горбатых берегах…</vt:lpstr>
      <vt:lpstr>На территории Нижегородской области есть уникальный геологический памятник природы, известный еще с XVIII века со времен экспедиции естествоиспытателя из Санкт-Петербурга П.С. Палласа, который описывал его так:  «Сия претёмная хлябь имеет продолговатый вид и простирается поперёк горы, но больше в правую сторону и притом вверх. Ширина оныя от входа допротив стоящей стены нигде не составляет больше сорока аршин, а вышина до семи аршин и более. При освещении сей хляби со всех сторон виден преизрядный белый камень». Что это за объект, в каком районе он расположен? Как называется описанный белый камень?</vt:lpstr>
      <vt:lpstr>Из предложенного списка фауны выберите пять редких и исчезающих видов животных, занесенных в Красную книгу Нижегородской области. а)Заяц-русак,  б) бурый медведь,  в) сурок степной,  г) русская выхухоль,  д) скопа,   е) ондатра,  ж) медянка,  з) гадюка обыкновенная,  и) лось, к) белка обыкновенная.</vt:lpstr>
      <vt:lpstr>Географические названия или топонимы – это «язык Земли», и «язык» своеобразный, яркий, богатый. Известный нижегородский географ и топонимист Лев Людвигович Трубе отмечал, что на территории Нижегородской области много интересных, необычных и даже смешных названий  «Буянка, Лучка, Кривуля, Водолей, Кривошейка, Швея, Пустая, Приказчица, Сумка, Печка, Ведомость, Грамматика,  Любаша…» Определите, какие объекты носят перечисленные названия? а) Деревни и села     б) Холмы в) Реки        г) Урочища</vt:lpstr>
      <vt:lpstr>С 1926 года в России отмечается постоянный рост доли городского населения. По данным на 2014 год в среднем по России показатель урбанизации составил 74,2%. В разных регионах страны урбанизация не одинакова. Так, в  Чеченской Республике она равна 34,8%, а в Мурманской области - 92,3%. </vt:lpstr>
      <vt:lpstr>Как известно на формирование численности населения влияют как естественные процессы (рождаемость и смертность), так и механические (миграции).  </vt:lpstr>
      <vt:lpstr>Сегодня в Нижегородской области насчитывается 28 городов, очень разных по возрасту и положению, по численности населения и особенностям застройки, по отраслям промышленности и объектам культуры. Но у каждого из них есть своя особенность, свое лицо - «визитная карточка».  Узнайте  города Нижегородской области:  а) Город православных храмов, по выражению Максима Горького «Славный городок, 36 церквей и ни одной библиотеки…»  б) Металлургический город   в) Старинный центр кожевенной промышленности  г) Один из крупнейших научных центров ядерной физики в нашей стране, обладатель единственного в мире музея ядерного оружия  д) Вишневый город, самый малочисленный в Нижегородской области</vt:lpstr>
      <vt:lpstr>Выберите из списка пару объектов, географически не связанных друг с другом:   а) город Балахна – памятник Козьме Минину   б) село Большие Бакалды (Бутурлинский район) – музей вишни  в) город Городец – музей русского Патриаршества  г) город Павлово – памятник лимону</vt:lpstr>
      <vt:lpstr>Нижний Новгород является крупнейшим промышленным центром в регионе, потенциал которого представлен предприятиями автомобилестроения, судостроения, авиастроения, радиоэлектроники. Многие виды продукции, выпущенные на одном из старейших в России заводе, являются уникальными, не имеющими аналогов в стране или не уступающие мировым образцам. Многие технические новшества и достижения отечественной промышленности неразрывно связаны с историей этого завода: </vt:lpstr>
      <vt:lpstr> «Сюда жемчуг привез индеец, Поддельны вина европеец, Табун бракованных коней Пригнал заводчик из степей. Игрок привез свои колоды И горсть услужливых костей, Помещик — спелых дочерей, А дочки — прошлогодни моды, Всяк суетится, лжет за двух, И всюду меркантильный дух…» </vt:lpstr>
      <vt:lpstr>Нижегородская земля издревле славилась своими талантами и традициями, являлась одним из ведущих центров народного декоративного искусства, родиной многих художественных промыслов. Нижегородские  изделия известны не только в нашей стране, но и далеко за ее пределами. Сегодня ткачи и вышивальщицы, металлисты и ювелиры, резчики камня и мастера росписи по дереву возрождают и развивают традиции старинного искусства. Назовите  народные художественные промыслы и их центры в Нижегородской области.</vt:lpstr>
      <vt:lpstr>Назовите два муниципальных образования Нижегородской области, одно из которых исторически получило название – Родина «Золотой Хохломы», а второе – Столица «Золотой Хохломы».</vt:lpstr>
      <vt:lpstr>Коромыслова, Дмитриевская,  Северная, Никольская, Георгиевская, Тайницкая, Часовая, Борисоглебская, Кладовая, Пороховая, Ивановская, Зачатьевская, Белая </vt:lpstr>
      <vt:lpstr>На фотографиях представлено изображение одной из двух сохранившихся в России высотных конструкций. Этот объект был построен в Нижегородской области через семь лет после башни на Шаболовке и признаётся зарубежными специалистами достойным для внесения в список Всемирного наследия. В 2014 году распоряжением Правительства РФ эта конструкция отнесена к объектам культурного наследия федерального значения.  Что это за объект, где он расположен, по проекту какого инженера был построен?</vt:lpstr>
      <vt:lpstr>В 2014 году в селе Казаково Вачского района был установлен памятник одному из первых металлических изделий художественных промыслов, выпущенному мастерицами на Казаковском предприятии в 1939 году.   Какому изделию установлен памятник? Какой вид художественных промыслов развит в этом селе?</vt:lpstr>
      <vt:lpstr>Территория единственного в Нижегородской области заповедника – один из самых интересных в природном, историко-географическом и этническом отношениях уголок Нижегородского края. Исстари эти лесные места были малонаселенными. П.И. Мельников-Печерский называл этот уголок «кордоном старообрядческого мира», а В.Г. Короленко «зеленой пустыней».  Как называется этот государственный заповедник? В каком муниципальном образовании находится большая часть его территории?</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 карте Европейской части России цифрами указаны некоторые субъекты федерации. Какой цифрой обозначена Нижегородская область?</dc:title>
  <dc:creator>Пользователь</dc:creator>
  <cp:lastModifiedBy>Александр</cp:lastModifiedBy>
  <cp:revision>105</cp:revision>
  <dcterms:created xsi:type="dcterms:W3CDTF">2017-03-10T09:51:15Z</dcterms:created>
  <dcterms:modified xsi:type="dcterms:W3CDTF">2017-04-01T07:51:46Z</dcterms:modified>
</cp:coreProperties>
</file>