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7" r:id="rId2"/>
    <p:sldId id="268" r:id="rId3"/>
    <p:sldId id="269" r:id="rId4"/>
    <p:sldId id="314" r:id="rId5"/>
    <p:sldId id="274" r:id="rId6"/>
    <p:sldId id="258" r:id="rId7"/>
    <p:sldId id="325" r:id="rId8"/>
    <p:sldId id="264" r:id="rId9"/>
    <p:sldId id="308" r:id="rId10"/>
    <p:sldId id="319" r:id="rId11"/>
    <p:sldId id="324" r:id="rId12"/>
    <p:sldId id="311" r:id="rId13"/>
    <p:sldId id="278" r:id="rId14"/>
    <p:sldId id="30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003A5-8A0E-4861-A468-137A7CB906C6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0E8A6-85EC-475A-A9CF-33088AC50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E8A6-85EC-475A-A9CF-33088AC507B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E8A6-85EC-475A-A9CF-33088AC507B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73319-016E-4D5B-A0A0-AB509DCA0B19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E2613-7338-49A8-8778-541FD1959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40" y="1428736"/>
            <a:ext cx="3286148" cy="200026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По следам </a:t>
            </a:r>
            <a:br>
              <a:rPr lang="ru-RU" dirty="0" smtClean="0"/>
            </a:br>
            <a:r>
              <a:rPr lang="ru-RU" dirty="0" smtClean="0"/>
              <a:t>П.С.Палласа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357686" y="4357694"/>
            <a:ext cx="4500594" cy="25003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Выполнил:  </a:t>
            </a:r>
            <a:r>
              <a:rPr kumimoji="0" lang="ru-RU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ученик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10б класса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aseline="0" dirty="0" smtClean="0">
                <a:solidFill>
                  <a:schemeClr val="tx1"/>
                </a:solidFill>
              </a:rPr>
              <a:t>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МБОУ Гимназия №1 с.Верхнеяркеево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МР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Илишевский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 РБ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   Исмагилов </a:t>
            </a:r>
            <a:r>
              <a:rPr lang="ru-RU" sz="2000" dirty="0" err="1" smtClean="0">
                <a:solidFill>
                  <a:schemeClr val="tx1"/>
                </a:solidFill>
              </a:rPr>
              <a:t>Ильяр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Инсафович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u="sng" dirty="0" smtClean="0">
                <a:solidFill>
                  <a:schemeClr val="tx1"/>
                </a:solidFill>
              </a:rPr>
              <a:t>Руководитель: </a:t>
            </a:r>
            <a:r>
              <a:rPr lang="ru-RU" sz="2000" dirty="0" smtClean="0">
                <a:solidFill>
                  <a:schemeClr val="tx1"/>
                </a:solidFill>
              </a:rPr>
              <a:t>учитель географии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   МБОУ Гимназия №1 с.Верхнеяркеево 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   МР </a:t>
            </a:r>
            <a:r>
              <a:rPr lang="ru-RU" sz="2000" dirty="0" err="1" smtClean="0">
                <a:solidFill>
                  <a:schemeClr val="tx1"/>
                </a:solidFill>
              </a:rPr>
              <a:t>Илишевский</a:t>
            </a:r>
            <a:r>
              <a:rPr lang="ru-RU" sz="2000" dirty="0" smtClean="0">
                <a:solidFill>
                  <a:schemeClr val="tx1"/>
                </a:solidFill>
              </a:rPr>
              <a:t> район РБ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   Исмагилова </a:t>
            </a:r>
            <a:r>
              <a:rPr lang="ru-RU" sz="2000" dirty="0" err="1" smtClean="0">
                <a:solidFill>
                  <a:schemeClr val="tx1"/>
                </a:solidFill>
              </a:rPr>
              <a:t>Гульнар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Фагимовна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4" name="Picture 6" descr="http://www.taman-more.ru/images/stories/kniqi/pallas-tam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2672108" cy="3500462"/>
          </a:xfrm>
          <a:prstGeom prst="rect">
            <a:avLst/>
          </a:prstGeom>
          <a:noFill/>
        </p:spPr>
      </p:pic>
      <p:sp>
        <p:nvSpPr>
          <p:cNvPr id="32770" name="AutoShape 2" descr="http://images.myshared.ru/5/379558/slide_1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43174" y="0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МБОУ </a:t>
            </a:r>
            <a:r>
              <a:rPr lang="ru-RU" b="1" smtClean="0"/>
              <a:t>Гимназия </a:t>
            </a:r>
            <a:r>
              <a:rPr lang="ru-RU" b="1" dirty="0" smtClean="0"/>
              <a:t>№1 </a:t>
            </a:r>
            <a:r>
              <a:rPr lang="ru-RU" b="1" smtClean="0"/>
              <a:t>села Верхнеяркеево</a:t>
            </a:r>
            <a:endParaRPr lang="ru-RU" b="1" dirty="0"/>
          </a:p>
        </p:txBody>
      </p:sp>
      <p:pic>
        <p:nvPicPr>
          <p:cNvPr id="1028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00166" cy="1725192"/>
          </a:xfrm>
          <a:prstGeom prst="rect">
            <a:avLst/>
          </a:prstGeom>
          <a:noFill/>
        </p:spPr>
      </p:pic>
      <p:pic>
        <p:nvPicPr>
          <p:cNvPr id="8" name="Picture 4" descr="http://xn----7sbbaazuatxpyidedi7gqh.xn--p1ai/i/samarskaya_isoriya/ot_stroitelstva_samari_do%20_obrazovania%20gebernii/peter_pallas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0108" y="642918"/>
            <a:ext cx="2553892" cy="3643338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0034" y="5715016"/>
            <a:ext cx="2000264" cy="9286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22.09.1741-08.09.1811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sus\Pictures\походы\Салаватские пещеры 12-14.08.2016\Сикияз-тамакский пещерный комплекс\00659.MTS_snapshot_00.48_[2016.08.31_00.07.20].jpg"/>
          <p:cNvPicPr>
            <a:picLocks noChangeAspect="1" noChangeArrowheads="1"/>
          </p:cNvPicPr>
          <p:nvPr/>
        </p:nvPicPr>
        <p:blipFill>
          <a:blip r:embed="rId2"/>
          <a:srcRect l="5555" t="12963" r="8333"/>
          <a:stretch>
            <a:fillRect/>
          </a:stretch>
        </p:blipFill>
        <p:spPr bwMode="auto">
          <a:xfrm>
            <a:off x="4714844" y="3500437"/>
            <a:ext cx="4429156" cy="335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429124" cy="298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14876" y="3286124"/>
            <a:ext cx="4429124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Вид на реку Ай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85918" y="0"/>
            <a:ext cx="507209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/>
          <a:srcRect l="9230" b="31507"/>
          <a:stretch>
            <a:fillRect/>
          </a:stretch>
        </p:blipFill>
        <p:spPr bwMode="auto">
          <a:xfrm>
            <a:off x="0" y="1142984"/>
            <a:ext cx="464340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/>
          <a:srcRect t="69093"/>
          <a:stretch>
            <a:fillRect/>
          </a:stretch>
        </p:blipFill>
        <p:spPr bwMode="auto">
          <a:xfrm>
            <a:off x="0" y="4714884"/>
            <a:ext cx="464343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00100" cy="1150116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714876" y="6429372"/>
            <a:ext cx="4429124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Сикияз-тамакских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пещерах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карта160518\Без 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4651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r="2707"/>
          <a:stretch>
            <a:fillRect/>
          </a:stretch>
        </p:blipFill>
        <p:spPr bwMode="auto">
          <a:xfrm>
            <a:off x="0" y="357166"/>
            <a:ext cx="428624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3429000"/>
            <a:ext cx="4286248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 Екатерининского моста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Бураевском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районе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00298" y="0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lum/>
          </a:blip>
          <a:srcRect t="8540" b="31003"/>
          <a:stretch>
            <a:fillRect/>
          </a:stretch>
        </p:blipFill>
        <p:spPr bwMode="auto">
          <a:xfrm>
            <a:off x="0" y="4071894"/>
            <a:ext cx="4929190" cy="278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2214578" cy="85725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Весна </a:t>
            </a:r>
            <a:br>
              <a:rPr lang="ru-RU" sz="2800" dirty="0" smtClean="0"/>
            </a:br>
            <a:r>
              <a:rPr lang="ru-RU" sz="2800" dirty="0" smtClean="0"/>
              <a:t>1773 года</a:t>
            </a:r>
            <a:endParaRPr lang="ru-RU" sz="2800" dirty="0"/>
          </a:p>
        </p:txBody>
      </p:sp>
      <p:pic>
        <p:nvPicPr>
          <p:cNvPr id="13" name="Picture 2" descr="D:\фотографии семьи\Ижевск190817\IMG_2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8604"/>
            <a:ext cx="4500562" cy="3000375"/>
          </a:xfrm>
          <a:prstGeom prst="rect">
            <a:avLst/>
          </a:prstGeom>
          <a:noFill/>
        </p:spPr>
      </p:pic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5000628" y="3500438"/>
            <a:ext cx="4143372" cy="33575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Посетивший Сарапул весной 1773 года  Паллас сообщает о селе, что «лежит оно вдоль по правому берегу Камы, по большой части при подошве высокого места, на коем и поныне еще видна развалившаяся деревянная крепость, которая во времена прежде бывших Башкирских беспокойств построена. Она состояла из плотной бревенчатой стены, с батареями и 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стрельными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башнями, и имела весьма выгодное положение. Внутри оной построена главная церковь, дом Управителя, который дворцовыми деревнями к Сарапулу принадлежащими, или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Сарапульскою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волостью управляет и Судебная, или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управительная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контора».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t="7955" b="35227"/>
          <a:stretch>
            <a:fillRect/>
          </a:stretch>
        </p:blipFill>
        <p:spPr bwMode="auto">
          <a:xfrm>
            <a:off x="0" y="3286100"/>
            <a:ext cx="478631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Users\Asus\Pictures\2016-09-21 ижевск3\ижевск3 001.jpg"/>
          <p:cNvPicPr>
            <a:picLocks noChangeAspect="1" noChangeArrowheads="1"/>
          </p:cNvPicPr>
          <p:nvPr/>
        </p:nvPicPr>
        <p:blipFill>
          <a:blip r:embed="rId3"/>
          <a:srcRect l="33525" b="68065"/>
          <a:stretch>
            <a:fillRect/>
          </a:stretch>
        </p:blipFill>
        <p:spPr bwMode="auto">
          <a:xfrm>
            <a:off x="0" y="357166"/>
            <a:ext cx="4714876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3500438"/>
            <a:ext cx="4714876" cy="4286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музее Калашникова в  г.Ижевск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428860" y="0"/>
            <a:ext cx="5143536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0606" t="4255"/>
          <a:stretch>
            <a:fillRect/>
          </a:stretch>
        </p:blipFill>
        <p:spPr bwMode="auto">
          <a:xfrm>
            <a:off x="4786314" y="357166"/>
            <a:ext cx="435768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786314" y="3500438"/>
            <a:ext cx="4357686" cy="357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городе Казань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857752" y="3811012"/>
            <a:ext cx="4286248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исходе января 1773 года Паллас … 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Сарапула, где он остановился на некоторое время он совершил экскурсию в Казань, а по возвращению своем направился на юг и, проехав Уральской степью, в начале сентября достиг Царицына. Здесь он пробыл зиму и часть весны 1774 года, в которую совершил несколько поездок, направлении в Астрахань; посетивши еще гору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Богдо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прилегающее озеро, он через Москву возвратился в Санкт-Петербург , куда прибыл 30-го июля.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214554"/>
            <a:ext cx="8786842" cy="200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Научные результаты </a:t>
            </a:r>
            <a:r>
              <a:rPr lang="ru-RU" sz="2400" dirty="0" err="1" smtClean="0"/>
              <a:t>палласовской</a:t>
            </a:r>
            <a:r>
              <a:rPr lang="ru-RU" sz="2400" dirty="0" smtClean="0"/>
              <a:t> экспедиции превзошли все ожидания, был собран уникальный материал по зоологии, ботанике, палеонтологии, геологии, проведено изучение почв, физической географии, экономике, истории, этнографии, культуре и быту народов.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71670" y="785794"/>
            <a:ext cx="5072098" cy="107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Значение экспедиции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П.С.Палласа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00298" y="0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10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552979" cy="1785926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14480" y="4357694"/>
            <a:ext cx="5786478" cy="6318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Вывод: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85720" y="5143512"/>
            <a:ext cx="8858280" cy="17144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«Честь и слава Вам, товарищи! О Ваших подвигах я поведаю всему свету. Теперь же обнимаю каждого из Вас и благодарю за службу верную – от имени науки, которой мы служим, и от имени Родины, которую мы прославили».</a:t>
            </a:r>
            <a:r>
              <a:rPr lang="ru-RU" sz="2400" dirty="0" smtClean="0"/>
              <a:t> Н.М. Пржевальский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im0-tub-ru.yandex.net/i?id=b547cba2fdeff33b75245b03629fbc18&amp;n=33&amp;h=215&amp;w=3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3600" y="285728"/>
            <a:ext cx="2790400" cy="18573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00438"/>
            <a:ext cx="8358246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200" b="1" dirty="0" smtClean="0"/>
              <a:t>* </a:t>
            </a:r>
            <a:r>
              <a:rPr lang="ru-RU" sz="2400" dirty="0" smtClean="0"/>
              <a:t>исследовать маршруты путешествий немецкого, русского путешественника Петра </a:t>
            </a:r>
            <a:r>
              <a:rPr lang="ru-RU" sz="2400" dirty="0" err="1" smtClean="0"/>
              <a:t>Симона</a:t>
            </a:r>
            <a:r>
              <a:rPr lang="ru-RU" sz="2400" dirty="0" smtClean="0"/>
              <a:t>  Палласа по территории Башкирии, Удмуртии и Татарстана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786322"/>
            <a:ext cx="8715436" cy="20716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600" b="1" u="sng" dirty="0" smtClean="0">
                <a:solidFill>
                  <a:srgbClr val="FF0000"/>
                </a:solidFill>
              </a:rPr>
              <a:t>Задачи:</a:t>
            </a:r>
          </a:p>
          <a:p>
            <a:pPr lvl="0" fontAlgn="base"/>
            <a:r>
              <a:rPr lang="ru-RU" sz="2600" dirty="0" smtClean="0"/>
              <a:t>Изучить литературу и другие источники по данной теме;</a:t>
            </a:r>
          </a:p>
          <a:p>
            <a:pPr lvl="0" fontAlgn="base"/>
            <a:r>
              <a:rPr lang="ru-RU" sz="2600" dirty="0" smtClean="0"/>
              <a:t>Изучить маршрут  исследователя и побывать в  местах, где ступала нога великого путешественника-исследователя;</a:t>
            </a:r>
          </a:p>
          <a:p>
            <a:pPr lvl="0" fontAlgn="base"/>
            <a:r>
              <a:rPr lang="ru-RU" sz="2600" dirty="0" smtClean="0"/>
              <a:t>Обобщить изученный материал и сделать выводы</a:t>
            </a:r>
          </a:p>
          <a:p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2928934"/>
            <a:ext cx="342902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FF0000"/>
                </a:solidFill>
              </a:rPr>
              <a:t>Цель работы:</a:t>
            </a:r>
            <a:endParaRPr lang="ru-RU" sz="2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85984" y="0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10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428728" cy="164303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43042" y="785794"/>
            <a:ext cx="4500594" cy="785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Актуальность работы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1538" y="1714488"/>
            <a:ext cx="7000924" cy="1143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каждый человек обязан интересоваться историей, географией своего края, знать его природу, достопримечательности и уметь об этом рассказывать всем, кто приезжает в наш гостеприимный край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714356"/>
            <a:ext cx="5972188" cy="13573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sz="3200" u="sng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200" u="sng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u="sng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Объект исследования: </a:t>
            </a:r>
            <a:br>
              <a:rPr lang="ru-RU" sz="2700" u="sng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*</a:t>
            </a:r>
            <a:r>
              <a:rPr lang="ru-RU" sz="27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исследовательская деятельность </a:t>
            </a:r>
            <a:br>
              <a:rPr lang="ru-RU" sz="27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П. С. Палласа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sz="3200" u="sng" dirty="0">
              <a:solidFill>
                <a:srgbClr val="FF0000"/>
              </a:solidFill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5786446" y="3500438"/>
            <a:ext cx="3357554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Методы      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u="sng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исследования: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lang="ru-RU" sz="2400" b="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аучно-методическая литература;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i="0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Интернет-ресурсы;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Периодическая печать.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2143116"/>
            <a:ext cx="8501122" cy="1071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Предмет исследования:</a:t>
            </a: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*маршрут движения ученого-академика П.С. Палласа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00298" y="58717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7" name="Picture 2" descr="C:\Users\admin\Pictures\2017-04\IMG_20170421_15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1848445" cy="3286124"/>
          </a:xfrm>
          <a:prstGeom prst="rect">
            <a:avLst/>
          </a:prstGeom>
          <a:noFill/>
        </p:spPr>
      </p:pic>
      <p:pic>
        <p:nvPicPr>
          <p:cNvPr id="10" name="Picture 2" descr="C:\Users\admin\Pictures\2017-04\IMG_20170419_15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571876"/>
            <a:ext cx="1857388" cy="3286124"/>
          </a:xfrm>
          <a:prstGeom prst="rect">
            <a:avLst/>
          </a:prstGeom>
          <a:noFill/>
        </p:spPr>
      </p:pic>
      <p:pic>
        <p:nvPicPr>
          <p:cNvPr id="11" name="Picture 2" descr="C:\Users\admin\Pictures\2017-04\IMG_20170422_060139.jpg"/>
          <p:cNvPicPr>
            <a:picLocks noChangeAspect="1" noChangeArrowheads="1"/>
          </p:cNvPicPr>
          <p:nvPr/>
        </p:nvPicPr>
        <p:blipFill>
          <a:blip r:embed="rId4" cstate="print"/>
          <a:srcRect b="7738"/>
          <a:stretch>
            <a:fillRect/>
          </a:stretch>
        </p:blipFill>
        <p:spPr bwMode="auto">
          <a:xfrm>
            <a:off x="3714745" y="3577138"/>
            <a:ext cx="2000264" cy="3280861"/>
          </a:xfrm>
          <a:prstGeom prst="rect">
            <a:avLst/>
          </a:prstGeom>
          <a:noFill/>
        </p:spPr>
      </p:pic>
      <p:pic>
        <p:nvPicPr>
          <p:cNvPr id="12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714480" cy="1971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0-tub-ru.yandex.net/i?id=f38477f8cf197a4cb2d3d5043c55f2ab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28"/>
            <a:ext cx="4714876" cy="3286124"/>
          </a:xfrm>
          <a:prstGeom prst="rect">
            <a:avLst/>
          </a:prstGeom>
          <a:noFill/>
        </p:spPr>
      </p:pic>
      <p:pic>
        <p:nvPicPr>
          <p:cNvPr id="60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6911" t="52132" r="40145" b="8135"/>
          <a:stretch>
            <a:fillRect/>
          </a:stretch>
        </p:blipFill>
        <p:spPr bwMode="auto">
          <a:xfrm>
            <a:off x="0" y="1714488"/>
            <a:ext cx="4357686" cy="305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18" name="AutoShape 2" descr="https://im0-tub-ru.yandex.net/i?id=3a3a598a5f7ad53f10443d643349552b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00298" y="0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 l="5640" t="67816"/>
          <a:stretch>
            <a:fillRect/>
          </a:stretch>
        </p:blipFill>
        <p:spPr bwMode="auto">
          <a:xfrm>
            <a:off x="0" y="4857760"/>
            <a:ext cx="442912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71604" y="714356"/>
            <a:ext cx="2786082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/>
              <a:t>Осень 1769 -1770 гг.</a:t>
            </a:r>
            <a:endParaRPr lang="ru-RU" sz="2800" b="1" dirty="0"/>
          </a:p>
        </p:txBody>
      </p:sp>
      <p:pic>
        <p:nvPicPr>
          <p:cNvPr id="9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428728" cy="1643038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571876"/>
            <a:ext cx="46434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00562" y="6488668"/>
            <a:ext cx="464343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Из Оренбурга в г.Уфа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starletamaq.narod.ru/20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69" y="357166"/>
            <a:ext cx="4572031" cy="30003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457200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3357562"/>
            <a:ext cx="4786314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"Будничное домашнее платье Башкиры делают обыкновенно из толстого холста и вышивают по краям на шее и на рукавах. Замужние носят на голове покрывало, называемое "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Тастар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", которым они свои волосы укрывают так, что вышитые одного концы на спине висят. Терем надет крепко на голову и спереди по мере лица вырезан, а под бородой застегивается пряжкой. Большая часть оных густо осажена старыми серебряными копейками или жестяными бляшками, вырезанными наподобие копеек… За ушами прикрепляется к шапке унизанный серебряными копейками нагрудник - САКАЛ, который, смотря по достатку, бывает более или менее велик или широк и висит на грудях…»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00298" y="0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6314" y="3357562"/>
            <a:ext cx="4357686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 …Дома башкир обыкновенно очень малы, и в избах  делают камин по праву сторону от дверей, который по их чувал называется. Такой камин сделан на подобие цилиндра, вверху к трубе сужен. Основа камина состоит из жердей и хвороста, которые хорошо обмазаны глиной. В камин кладут длинные поленья стоймя, и подле него сделан шесток, на котором поставлен котел для варки кушанья и особливая приделана труба для дыму. От таких башкирских каминов бывает очень тепло и не дымно в избах, но от чрезмерного пламени причиняется вред глазам».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posredi.ru/wp-content/uploads/2012/08/2-0910.jpg"/>
          <p:cNvPicPr>
            <a:picLocks noChangeAspect="1" noChangeArrowheads="1"/>
          </p:cNvPicPr>
          <p:nvPr/>
        </p:nvPicPr>
        <p:blipFill>
          <a:blip r:embed="rId2"/>
          <a:srcRect l="8242"/>
          <a:stretch>
            <a:fillRect/>
          </a:stretch>
        </p:blipFill>
        <p:spPr bwMode="auto">
          <a:xfrm>
            <a:off x="4000496" y="642918"/>
            <a:ext cx="3976718" cy="30003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4143372" cy="280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3286124"/>
            <a:ext cx="414337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Вид в г.Стерлитамак</a:t>
            </a:r>
            <a:endParaRPr lang="ru-RU" b="1" dirty="0"/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0" y="3643314"/>
            <a:ext cx="4143372" cy="32146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1769 году  П.С. Паллас в своем научном труде "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Путешествiя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разным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провинцiям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Россiйского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государства" упоминает татарскую деревню Стерлитамак: " 30 сентября 1769 года. .. опять переправился через Белую при деревне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Бишказаке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и оставленный позади обоз застал меня в татарской деревне Стерлитамаке... 2 октября 1769 года. Хотя страна от деревни Стерлитамака до города Уфы довольно населена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Башкирцами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но летняя дорога лежит через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населеныя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Уфимскiми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Татарами деревни..."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00298" y="0"/>
            <a:ext cx="564360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11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85852" cy="1478731"/>
          </a:xfrm>
          <a:prstGeom prst="rect">
            <a:avLst/>
          </a:prstGeom>
          <a:noFill/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4143372" y="3643314"/>
            <a:ext cx="5000628" cy="32146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Уфа есть место худо выстроенное и немало уже в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упалость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пришедшее, коего положение дурнее избрано быть не могло; если бы при заложении сего города не имели важных к тому поводов в рассуждении безопасности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противу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Башкирских и других набегов. От шести до сема сот беспорядочно рассеянные жилища на правом берегу реки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Белыя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окружают обширную ямину, коя, как кажется, отчасти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кривизнами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реки, а отчасти совместно с околичных холмов бегущими от снежной и дождевой воды струями мало по малу произведена. ..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C:\Users\admin\Pictures\2017-04\IMG_20170408_091809.jpg"/>
          <p:cNvPicPr>
            <a:picLocks noChangeAspect="1" noChangeArrowheads="1"/>
          </p:cNvPicPr>
          <p:nvPr/>
        </p:nvPicPr>
        <p:blipFill>
          <a:blip r:embed="rId5" cstate="print"/>
          <a:srcRect l="8124" t="14286"/>
          <a:stretch>
            <a:fillRect/>
          </a:stretch>
        </p:blipFill>
        <p:spPr bwMode="auto">
          <a:xfrm>
            <a:off x="7317700" y="642918"/>
            <a:ext cx="1826299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428728" cy="1643038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85984" y="0"/>
            <a:ext cx="492922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6" name="Picture 6" descr="http://mognovse.ru/mogno/847/846352/846352_html_70e653d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3643306" cy="2894446"/>
          </a:xfrm>
          <a:prstGeom prst="rect">
            <a:avLst/>
          </a:prstGeom>
          <a:noFill/>
        </p:spPr>
      </p:pic>
      <p:pic>
        <p:nvPicPr>
          <p:cNvPr id="7" name="Picture 8" descr="https://im0-tub-ru.yandex.net/i?id=54cc733b79ebaaf256853839e55115b8&amp;n=13"/>
          <p:cNvPicPr>
            <a:picLocks noChangeAspect="1" noChangeArrowheads="1"/>
          </p:cNvPicPr>
          <p:nvPr/>
        </p:nvPicPr>
        <p:blipFill>
          <a:blip r:embed="rId4"/>
          <a:srcRect l="3125" t="4170" r="6250" b="14516"/>
          <a:stretch>
            <a:fillRect/>
          </a:stretch>
        </p:blipFill>
        <p:spPr bwMode="auto">
          <a:xfrm>
            <a:off x="5357818" y="1857364"/>
            <a:ext cx="3786182" cy="2884064"/>
          </a:xfrm>
          <a:prstGeom prst="rect">
            <a:avLst/>
          </a:prstGeom>
          <a:noFill/>
        </p:spPr>
      </p:pic>
      <p:pic>
        <p:nvPicPr>
          <p:cNvPr id="8" name="Picture 4" descr="http://img-fotki.yandex.ru/get/6718/97833783.329/0_a9e9c_a39b77d1_XXL.jpg"/>
          <p:cNvPicPr>
            <a:picLocks noChangeAspect="1" noChangeArrowheads="1"/>
          </p:cNvPicPr>
          <p:nvPr/>
        </p:nvPicPr>
        <p:blipFill>
          <a:blip r:embed="rId5"/>
          <a:srcRect l="19892" t="13591" r="11507" b="17706"/>
          <a:stretch>
            <a:fillRect/>
          </a:stretch>
        </p:blipFill>
        <p:spPr bwMode="auto">
          <a:xfrm>
            <a:off x="2843444" y="4219395"/>
            <a:ext cx="3157316" cy="263860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00298" y="642918"/>
            <a:ext cx="4214842" cy="8572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err="1" smtClean="0"/>
              <a:t>с.Богородское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ru-RU" sz="2800" dirty="0" err="1" smtClean="0"/>
              <a:t>мкр.Инорс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1214414" y="4786322"/>
            <a:ext cx="3786214" cy="20716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357818" y="1714488"/>
            <a:ext cx="3786182" cy="51435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9" name="Picture 1" descr="C:\Users\Asus\Pictures\походы\Салаватские пещеры 12-14.08.2016\Идрисовская пещера\DSC09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28670"/>
            <a:ext cx="3930874" cy="292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-1785982" y="50004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357290" y="4071942"/>
            <a:ext cx="3786214" cy="4286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Идрисовской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пещере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285984" y="0"/>
            <a:ext cx="492922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b="16633"/>
          <a:stretch>
            <a:fillRect/>
          </a:stretch>
        </p:blipFill>
        <p:spPr bwMode="auto">
          <a:xfrm>
            <a:off x="5500694" y="1857364"/>
            <a:ext cx="3643306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848225"/>
            <a:ext cx="3714744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https://school-science.ru/images/gerb-1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428728" cy="1643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Users\Asus\Pictures\походы\Салаватские пещеры 12-14.08.2016\лаклинская пещера\DSC09466.JPG"/>
          <p:cNvPicPr>
            <a:picLocks noChangeAspect="1" noChangeArrowheads="1"/>
          </p:cNvPicPr>
          <p:nvPr/>
        </p:nvPicPr>
        <p:blipFill>
          <a:blip r:embed="rId2" cstate="print"/>
          <a:srcRect r="15968"/>
          <a:stretch>
            <a:fillRect/>
          </a:stretch>
        </p:blipFill>
        <p:spPr bwMode="auto">
          <a:xfrm>
            <a:off x="4857752" y="3127168"/>
            <a:ext cx="4286248" cy="351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857752" y="6429372"/>
            <a:ext cx="4286248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Из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Лаклинской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пещеры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857752" y="1000108"/>
            <a:ext cx="4286248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«…В сводах сего грота виден пространный провал, который наподобие ужасной и висящими камнями грозящей ямы кверху в гору простирается. При самом сильнейшем </a:t>
            </a:r>
            <a:r>
              <a:rPr kumimoji="0" lang="ru-RU" sz="160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освечивании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можно было глазам сыскать конца оного, и я не ошибусь, если скажу, что самая высокая сосна в оной прямо стоять может…</a:t>
            </a:r>
            <a:endParaRPr kumimoji="0" lang="ru-RU" sz="1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928794" y="0"/>
            <a:ext cx="5072098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МБОУ </a:t>
            </a:r>
            <a:r>
              <a:rPr lang="ru-RU" b="1" dirty="0" smtClean="0"/>
              <a:t>Гимназия №1 села Верхнеяркеево</a:t>
            </a:r>
            <a:endParaRPr lang="ru-RU" b="1" dirty="0"/>
          </a:p>
        </p:txBody>
      </p:sp>
      <p:pic>
        <p:nvPicPr>
          <p:cNvPr id="10" name="Picture 3" descr="C:\Users\Asus\Pictures\походы\Салаватские пещеры 12-14.08.2016\кургазак\DSC09411.JPG"/>
          <p:cNvPicPr>
            <a:picLocks noChangeAspect="1" noChangeArrowheads="1"/>
          </p:cNvPicPr>
          <p:nvPr/>
        </p:nvPicPr>
        <p:blipFill>
          <a:blip r:embed="rId3" cstate="print"/>
          <a:srcRect l="18745" r="7812"/>
          <a:stretch>
            <a:fillRect/>
          </a:stretch>
        </p:blipFill>
        <p:spPr bwMode="auto">
          <a:xfrm>
            <a:off x="214282" y="428604"/>
            <a:ext cx="4071934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/>
          <a:srcRect b="35714"/>
          <a:stretch>
            <a:fillRect/>
          </a:stretch>
        </p:blipFill>
        <p:spPr bwMode="auto">
          <a:xfrm>
            <a:off x="0" y="3900475"/>
            <a:ext cx="4714876" cy="29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3429000"/>
            <a:ext cx="4714876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 радиоактивного источника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Кургазак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883</Words>
  <Application>Microsoft Office PowerPoint</Application>
  <PresentationFormat>Экран (4:3)</PresentationFormat>
  <Paragraphs>68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По следам  П.С.Палласа</vt:lpstr>
      <vt:lpstr>* исследовать маршруты путешествий немецкого, русского путешественника Петра Симона  Палласа по территории Башкирии, Удмуртии и Татарстана</vt:lpstr>
      <vt:lpstr> Объект исследования:  *исследовательская деятельность  П. С. Палласа </vt:lpstr>
      <vt:lpstr>Слайд 4</vt:lpstr>
      <vt:lpstr>Слайд 5</vt:lpstr>
      <vt:lpstr>Слайд 6</vt:lpstr>
      <vt:lpstr>с.Богородское (мкр.Инорс)</vt:lpstr>
      <vt:lpstr>Слайд 8</vt:lpstr>
      <vt:lpstr>Слайд 9</vt:lpstr>
      <vt:lpstr>Слайд 10</vt:lpstr>
      <vt:lpstr>Слайд 11</vt:lpstr>
      <vt:lpstr>Весна  1773 года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следам знаменитого П.С.Палласа.</dc:title>
  <dc:creator>admin</dc:creator>
  <cp:lastModifiedBy>admin</cp:lastModifiedBy>
  <cp:revision>54</cp:revision>
  <dcterms:created xsi:type="dcterms:W3CDTF">2017-11-06T04:15:17Z</dcterms:created>
  <dcterms:modified xsi:type="dcterms:W3CDTF">2019-02-16T16:17:37Z</dcterms:modified>
</cp:coreProperties>
</file>