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</p:sldMasterIdLst>
  <p:notesMasterIdLst>
    <p:notesMasterId r:id="rId35"/>
  </p:notesMasterIdLst>
  <p:handoutMasterIdLst>
    <p:handoutMasterId r:id="rId36"/>
  </p:handoutMasterIdLst>
  <p:sldIdLst>
    <p:sldId id="316" r:id="rId4"/>
    <p:sldId id="341" r:id="rId5"/>
    <p:sldId id="318" r:id="rId6"/>
    <p:sldId id="330" r:id="rId7"/>
    <p:sldId id="331" r:id="rId8"/>
    <p:sldId id="332" r:id="rId9"/>
    <p:sldId id="340" r:id="rId10"/>
    <p:sldId id="333" r:id="rId11"/>
    <p:sldId id="334" r:id="rId12"/>
    <p:sldId id="335" r:id="rId13"/>
    <p:sldId id="336" r:id="rId14"/>
    <p:sldId id="337" r:id="rId15"/>
    <p:sldId id="338" r:id="rId16"/>
    <p:sldId id="351" r:id="rId17"/>
    <p:sldId id="324" r:id="rId18"/>
    <p:sldId id="325" r:id="rId19"/>
    <p:sldId id="353" r:id="rId20"/>
    <p:sldId id="326" r:id="rId21"/>
    <p:sldId id="350" r:id="rId22"/>
    <p:sldId id="320" r:id="rId23"/>
    <p:sldId id="342" r:id="rId24"/>
    <p:sldId id="346" r:id="rId25"/>
    <p:sldId id="343" r:id="rId26"/>
    <p:sldId id="344" r:id="rId27"/>
    <p:sldId id="347" r:id="rId28"/>
    <p:sldId id="352" r:id="rId29"/>
    <p:sldId id="345" r:id="rId30"/>
    <p:sldId id="354" r:id="rId31"/>
    <p:sldId id="348" r:id="rId32"/>
    <p:sldId id="329" r:id="rId33"/>
    <p:sldId id="328" r:id="rId34"/>
  </p:sldIdLst>
  <p:sldSz cx="9144000" cy="6858000" type="screen4x3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20000"/>
    <a:srgbClr val="990033"/>
    <a:srgbClr val="DCB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2231" cy="339884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9" y="0"/>
            <a:ext cx="4302231" cy="339884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r">
              <a:defRPr sz="1200"/>
            </a:lvl1pPr>
          </a:lstStyle>
          <a:p>
            <a:fld id="{6ADEB8C1-3797-4213-A159-568B86BD75B4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6456612"/>
            <a:ext cx="4302231" cy="339884"/>
          </a:xfrm>
          <a:prstGeom prst="rect">
            <a:avLst/>
          </a:prstGeom>
        </p:spPr>
        <p:txBody>
          <a:bodyPr vert="horz" lIns="91409" tIns="45705" rIns="91409" bIns="4570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9" y="6456612"/>
            <a:ext cx="4302231" cy="339884"/>
          </a:xfrm>
          <a:prstGeom prst="rect">
            <a:avLst/>
          </a:prstGeom>
        </p:spPr>
        <p:txBody>
          <a:bodyPr vert="horz" lIns="91409" tIns="45705" rIns="91409" bIns="45705" rtlCol="0" anchor="b"/>
          <a:lstStyle>
            <a:lvl1pPr algn="r">
              <a:defRPr sz="1200"/>
            </a:lvl1pPr>
          </a:lstStyle>
          <a:p>
            <a:fld id="{AF0FEDC7-E5C6-4556-A14F-825BFB76A8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553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2231" cy="339884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9" y="0"/>
            <a:ext cx="4302231" cy="339884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r">
              <a:defRPr sz="1200"/>
            </a:lvl1pPr>
          </a:lstStyle>
          <a:p>
            <a:fld id="{2DF71669-1099-4C8B-AA7D-F2450D82B6F7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9" tIns="45705" rIns="91409" bIns="4570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09" tIns="45705" rIns="91409" bIns="4570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6456612"/>
            <a:ext cx="4302231" cy="339884"/>
          </a:xfrm>
          <a:prstGeom prst="rect">
            <a:avLst/>
          </a:prstGeom>
        </p:spPr>
        <p:txBody>
          <a:bodyPr vert="horz" lIns="91409" tIns="45705" rIns="91409" bIns="4570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9" y="6456612"/>
            <a:ext cx="4302231" cy="339884"/>
          </a:xfrm>
          <a:prstGeom prst="rect">
            <a:avLst/>
          </a:prstGeom>
        </p:spPr>
        <p:txBody>
          <a:bodyPr vert="horz" lIns="91409" tIns="45705" rIns="91409" bIns="45705" rtlCol="0" anchor="b"/>
          <a:lstStyle>
            <a:lvl1pPr algn="r">
              <a:defRPr sz="1200"/>
            </a:lvl1pPr>
          </a:lstStyle>
          <a:p>
            <a:fld id="{18AA46BA-496C-480F-9199-3FBC2991C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682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29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8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06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7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71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94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02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32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08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1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481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22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07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69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23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13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9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58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29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66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7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0698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72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0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83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79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20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52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042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29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85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76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4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2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2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-247865" y="1640081"/>
            <a:ext cx="9572393" cy="3157071"/>
          </a:xfrm>
          <a:solidFill>
            <a:srgbClr val="FFFF00">
              <a:alpha val="9000"/>
            </a:srgb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ДЕЯТЕЛЬНОСТЬ</a:t>
            </a:r>
            <a:r>
              <a:rPr lang="ru-RU" sz="36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>  </a:t>
            </a:r>
            <a:br>
              <a:rPr lang="ru-RU" sz="36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</a:br>
            <a:r>
              <a:rPr lang="ru-RU" sz="3600" b="1" dirty="0" smtClean="0">
                <a:ln w="9525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>УЛЬЯНОВСКОГО ОБЛАСТНОГО ОТДЕЛЕНИЯ </a:t>
            </a:r>
            <a:r>
              <a:rPr lang="ru-RU" sz="36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/>
            </a:r>
            <a:br>
              <a:rPr lang="ru-RU" sz="36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</a:br>
            <a:r>
              <a:rPr lang="ru-RU" sz="3600" b="1" dirty="0" smtClean="0">
                <a:ln w="9525">
                  <a:noFill/>
                </a:ln>
                <a:solidFill>
                  <a:srgbClr val="CC0000"/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>РУССКОГО ГЕОГРАФИЧЕСКОГО </a:t>
            </a:r>
            <a:r>
              <a:rPr lang="ru-RU" sz="3600" b="1" dirty="0" smtClean="0">
                <a:ln w="9525">
                  <a:noFill/>
                </a:ln>
                <a:solidFill>
                  <a:srgbClr val="CC0000"/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>ОБЩЕСТВА</a:t>
            </a:r>
            <a:br>
              <a:rPr lang="ru-RU" sz="3600" b="1" dirty="0" smtClean="0">
                <a:ln w="9525">
                  <a:noFill/>
                </a:ln>
                <a:solidFill>
                  <a:srgbClr val="CC0000"/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</a:br>
            <a:r>
              <a:rPr lang="ru-RU" sz="3600" b="1" dirty="0" smtClean="0">
                <a:ln w="9525">
                  <a:noFill/>
                </a:ln>
                <a:solidFill>
                  <a:srgbClr val="CC0000"/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>В 2015 году</a:t>
            </a:r>
            <a:r>
              <a:rPr lang="ru-RU" sz="3600" b="1" dirty="0" smtClean="0">
                <a:ln w="9525">
                  <a:noFill/>
                </a:ln>
                <a:solidFill>
                  <a:srgbClr val="CC0000"/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> </a:t>
            </a:r>
            <a:r>
              <a:rPr lang="ru-RU" sz="36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/>
            </a:r>
            <a:br>
              <a:rPr lang="ru-RU" sz="36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76200">
                    <a:schemeClr val="bg1">
                      <a:alpha val="8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</a:br>
            <a:endParaRPr lang="ru-RU" sz="36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76200">
                  <a:schemeClr val="bg1">
                    <a:alpha val="85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587570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pic>
        <p:nvPicPr>
          <p:cNvPr id="11" name="Рисунок 10" descr="D:\РГО\31. Март 2015\Фестиваль Фрегат Паллада\Фото по зонам\Общие\IMG_66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96944" cy="56640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2</a:t>
            </a:r>
            <a:r>
              <a:rPr lang="en-US" sz="2400" dirty="0" smtClean="0"/>
              <a:t>5</a:t>
            </a:r>
            <a:r>
              <a:rPr lang="ru-RU" sz="2400" dirty="0" smtClean="0"/>
              <a:t>-2</a:t>
            </a:r>
            <a:r>
              <a:rPr lang="en-US" sz="2400" dirty="0" smtClean="0"/>
              <a:t>8</a:t>
            </a:r>
            <a:r>
              <a:rPr lang="ru-RU" sz="2400" dirty="0" smtClean="0"/>
              <a:t> МАРТА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8748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pic>
        <p:nvPicPr>
          <p:cNvPr id="9" name="Рисунок 8" descr="D:\РГО\31. Март 2015\Фестиваль Фрегат Паллада\Фото по зонам\Пора в дорогу, старина\DSC001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014235"/>
            <a:ext cx="8424936" cy="56143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2</a:t>
            </a:r>
            <a:r>
              <a:rPr lang="en-US" sz="2400" dirty="0" smtClean="0"/>
              <a:t>5</a:t>
            </a:r>
            <a:r>
              <a:rPr lang="ru-RU" sz="2400" dirty="0" smtClean="0"/>
              <a:t>-2</a:t>
            </a:r>
            <a:r>
              <a:rPr lang="en-US" sz="2400" dirty="0" smtClean="0"/>
              <a:t>8</a:t>
            </a:r>
            <a:r>
              <a:rPr lang="ru-RU" sz="2400" dirty="0" smtClean="0"/>
              <a:t> МАРТА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8262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pic>
        <p:nvPicPr>
          <p:cNvPr id="9" name="Рисунок 8" descr="D:\РГО\31. Март 2015\Фестиваль Фрегат Паллада\Фото по зонам\Спортзал\IMG_98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141602"/>
            <a:ext cx="8424936" cy="53021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2</a:t>
            </a:r>
            <a:r>
              <a:rPr lang="en-US" sz="2400" dirty="0" smtClean="0"/>
              <a:t>5</a:t>
            </a:r>
            <a:r>
              <a:rPr lang="ru-RU" sz="2400" dirty="0" smtClean="0"/>
              <a:t>-2</a:t>
            </a:r>
            <a:r>
              <a:rPr lang="en-US" sz="2400" dirty="0" smtClean="0"/>
              <a:t>8</a:t>
            </a:r>
            <a:r>
              <a:rPr lang="ru-RU" sz="2400" dirty="0" smtClean="0"/>
              <a:t> МАРТА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52215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pic>
        <p:nvPicPr>
          <p:cNvPr id="8" name="Рисунок 7" descr="D:\РГО\31. Март 2015\Фестиваль Фрегат Паллада\Фото по зонам\Гончарная мастерская\tBfBuuhXlt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62360"/>
            <a:ext cx="8352928" cy="55581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2</a:t>
            </a:r>
            <a:r>
              <a:rPr lang="en-US" sz="2400" dirty="0" smtClean="0"/>
              <a:t>5</a:t>
            </a:r>
            <a:r>
              <a:rPr lang="ru-RU" sz="2400" dirty="0" smtClean="0"/>
              <a:t>-2</a:t>
            </a:r>
            <a:r>
              <a:rPr lang="en-US" sz="2400" dirty="0" smtClean="0"/>
              <a:t>8</a:t>
            </a:r>
            <a:r>
              <a:rPr lang="ru-RU" sz="2400" dirty="0" smtClean="0"/>
              <a:t> МАРТА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34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1073091"/>
            <a:ext cx="9144000" cy="857999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МАРТ</a:t>
            </a:r>
            <a:endParaRPr lang="ru-RU" sz="4000" dirty="0"/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2411760" y="1271823"/>
            <a:ext cx="6408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latin typeface="Candara" pitchFamily="34" charset="0"/>
              </a:rPr>
              <a:t>Проведение</a:t>
            </a: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 областного географического фестиваля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  <p:pic>
        <p:nvPicPr>
          <p:cNvPr id="9" name="Untitl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392013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097" y="980728"/>
            <a:ext cx="2051089" cy="1008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81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88" y="1014035"/>
            <a:ext cx="9144000" cy="1072785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МАЙ</a:t>
            </a:r>
            <a:endParaRPr lang="ru-RU" sz="4000" dirty="0"/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395536" y="1009603"/>
            <a:ext cx="83743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latin typeface="Candara" pitchFamily="34" charset="0"/>
              </a:rPr>
              <a:t>Организационная поддержка экспедиции </a:t>
            </a: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ульяновских </a:t>
            </a:r>
          </a:p>
          <a:p>
            <a:pPr algn="ctr">
              <a:defRPr/>
            </a:pP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альпинистов на Эльбрус</a:t>
            </a:r>
            <a:r>
              <a:rPr lang="ru-RU" altLang="ru-RU" sz="2000" b="1" dirty="0" smtClean="0">
                <a:latin typeface="Candara" pitchFamily="34" charset="0"/>
              </a:rPr>
              <a:t>, посвященной 70-летию Великой Победы. </a:t>
            </a:r>
          </a:p>
          <a:p>
            <a:pPr algn="ctr">
              <a:defRPr/>
            </a:pPr>
            <a:r>
              <a:rPr lang="ru-RU" altLang="ru-RU" sz="1200" b="1" dirty="0" smtClean="0">
                <a:latin typeface="Candara" pitchFamily="34" charset="0"/>
              </a:rPr>
              <a:t>У памятника погибшим героям размещены портреты </a:t>
            </a:r>
            <a:r>
              <a:rPr lang="ru-RU" altLang="ru-RU" sz="1200" b="1" dirty="0" smtClean="0">
                <a:latin typeface="Candara" pitchFamily="34" charset="0"/>
              </a:rPr>
              <a:t>генералов-</a:t>
            </a:r>
            <a:r>
              <a:rPr lang="ru-RU" altLang="ru-RU" sz="1200" b="1" dirty="0" err="1" smtClean="0">
                <a:latin typeface="Candara" pitchFamily="34" charset="0"/>
              </a:rPr>
              <a:t>ульяновцев</a:t>
            </a:r>
            <a:r>
              <a:rPr lang="ru-RU" altLang="ru-RU" sz="1200" b="1" dirty="0" smtClean="0">
                <a:latin typeface="Candara" pitchFamily="34" charset="0"/>
              </a:rPr>
              <a:t>, </a:t>
            </a:r>
            <a:r>
              <a:rPr lang="ru-RU" altLang="ru-RU" sz="1200" b="1" dirty="0" smtClean="0">
                <a:latin typeface="Candara" pitchFamily="34" charset="0"/>
              </a:rPr>
              <a:t/>
            </a:r>
            <a:br>
              <a:rPr lang="ru-RU" altLang="ru-RU" sz="1200" b="1" dirty="0" smtClean="0">
                <a:latin typeface="Candara" pitchFamily="34" charset="0"/>
              </a:rPr>
            </a:br>
            <a:r>
              <a:rPr lang="ru-RU" altLang="ru-RU" sz="1200" b="1" dirty="0" smtClean="0">
                <a:latin typeface="Candara" pitchFamily="34" charset="0"/>
              </a:rPr>
              <a:t>руководивших </a:t>
            </a:r>
            <a:r>
              <a:rPr lang="ru-RU" altLang="ru-RU" sz="1200" b="1" dirty="0" smtClean="0">
                <a:latin typeface="Candara" pitchFamily="34" charset="0"/>
              </a:rPr>
              <a:t>обороной Кавказа в 1942г. : </a:t>
            </a:r>
            <a:r>
              <a:rPr lang="ru-RU" altLang="ru-RU" sz="1200" b="1" dirty="0" smtClean="0">
                <a:latin typeface="Candara" pitchFamily="34" charset="0"/>
              </a:rPr>
              <a:t>Тюленева </a:t>
            </a:r>
            <a:r>
              <a:rPr lang="ru-RU" altLang="ru-RU" sz="1200" b="1" dirty="0" smtClean="0">
                <a:latin typeface="Candara" pitchFamily="34" charset="0"/>
              </a:rPr>
              <a:t>И.В. и </a:t>
            </a:r>
            <a:r>
              <a:rPr lang="ru-RU" altLang="ru-RU" sz="1200" b="1" dirty="0" err="1" smtClean="0">
                <a:latin typeface="Candara" pitchFamily="34" charset="0"/>
              </a:rPr>
              <a:t>Бодина</a:t>
            </a:r>
            <a:r>
              <a:rPr lang="ru-RU" altLang="ru-RU" sz="1200" b="1" dirty="0" smtClean="0">
                <a:latin typeface="Candara" pitchFamily="34" charset="0"/>
              </a:rPr>
              <a:t> П.И.</a:t>
            </a:r>
            <a:endParaRPr lang="ru-RU" altLang="ru-RU" sz="1200" b="1" dirty="0">
              <a:latin typeface="Candara" pitchFamily="34" charset="0"/>
            </a:endParaRPr>
          </a:p>
        </p:txBody>
      </p:sp>
      <p:pic>
        <p:nvPicPr>
          <p:cNvPr id="6146" name="Picture 2" descr="http://kolyan.net/uploads/posts/2010-02/thumbs/1265126252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211359"/>
            <a:ext cx="6667500" cy="44291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95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88" y="1100661"/>
            <a:ext cx="9144000" cy="1061070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prstClr val="black"/>
                </a:solidFill>
              </a:rPr>
              <a:t>2015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38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МАЙ-ИЮНЬ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10" name="Подзаголовок 10"/>
          <p:cNvSpPr txBox="1">
            <a:spLocks/>
          </p:cNvSpPr>
          <p:nvPr/>
        </p:nvSpPr>
        <p:spPr>
          <a:xfrm>
            <a:off x="160412" y="1124744"/>
            <a:ext cx="8804076" cy="1080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Завершающий этап комплексной водной экспедиции </a:t>
            </a:r>
            <a:b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«</a:t>
            </a:r>
            <a:r>
              <a:rPr lang="ru-RU" sz="2000" b="1" dirty="0" smtClean="0">
                <a:solidFill>
                  <a:srgbClr val="E20000"/>
                </a:solidFill>
                <a:latin typeface="Candara" pitchFamily="34" charset="0"/>
                <a:cs typeface="Arial" pitchFamily="34" charset="0"/>
              </a:rPr>
              <a:t>Малые реки Ульяновской области</a:t>
            </a: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»</a:t>
            </a:r>
            <a:b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по рекам </a:t>
            </a:r>
            <a:r>
              <a:rPr lang="ru-RU" sz="2000" b="1" dirty="0" err="1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Сызранка</a:t>
            </a: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и Барыш</a:t>
            </a:r>
            <a:endParaRPr lang="ru-RU" sz="2000" b="1" dirty="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</p:txBody>
      </p:sp>
      <p:pic>
        <p:nvPicPr>
          <p:cNvPr id="1030" name="Picture 6" descr="http://ulrgo.ru/upload/blog/948/aVmvnOwbw0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40" y="2640581"/>
            <a:ext cx="3832920" cy="2877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lrgo.ru/upload/blog/bc4/IMG_73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509" y="2644401"/>
            <a:ext cx="4323805" cy="288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5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88" y="1100661"/>
            <a:ext cx="9144000" cy="1032195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prstClr val="black"/>
                </a:solidFill>
              </a:rPr>
              <a:t>2015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38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МАЙ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10" name="Подзаголовок 10"/>
          <p:cNvSpPr txBox="1">
            <a:spLocks/>
          </p:cNvSpPr>
          <p:nvPr/>
        </p:nvSpPr>
        <p:spPr>
          <a:xfrm>
            <a:off x="160412" y="1124744"/>
            <a:ext cx="8804076" cy="10801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Подведение итогов областного конкурса </a:t>
            </a:r>
            <a:b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«</a:t>
            </a:r>
            <a:r>
              <a:rPr lang="ru-RU" sz="2000" b="1" dirty="0" smtClean="0">
                <a:solidFill>
                  <a:srgbClr val="E20000"/>
                </a:solidFill>
                <a:latin typeface="Candara" pitchFamily="34" charset="0"/>
                <a:cs typeface="Arial" pitchFamily="34" charset="0"/>
              </a:rPr>
              <a:t>Лучший учитель географии</a:t>
            </a: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»</a:t>
            </a:r>
          </a:p>
          <a:p>
            <a:pPr>
              <a:buFont typeface="Wingdings 2"/>
              <a:buNone/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Победителю конкурса, Голубевой Елене Александровне, вручена премия</a:t>
            </a:r>
            <a:br>
              <a:rPr lang="ru-RU" sz="12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 от Попечительского совета УОО РГО в размере 25 тыс. руб.</a:t>
            </a:r>
            <a:endParaRPr lang="ru-RU" sz="1200" b="1" dirty="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083" y="2356449"/>
            <a:ext cx="6357010" cy="42555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15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88" y="1052736"/>
            <a:ext cx="9144000" cy="773038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prstClr val="black"/>
                </a:solidFill>
              </a:rPr>
              <a:t>2015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38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ИЮЛЬ-АВГУСТ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10" name="Подзаголовок 10"/>
          <p:cNvSpPr txBox="1">
            <a:spLocks/>
          </p:cNvSpPr>
          <p:nvPr/>
        </p:nvSpPr>
        <p:spPr>
          <a:xfrm>
            <a:off x="160412" y="1052736"/>
            <a:ext cx="8804076" cy="755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Уникальная экспедиция на байдарках</a:t>
            </a: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«</a:t>
            </a:r>
            <a:r>
              <a:rPr lang="ru-RU" sz="2000" b="1" dirty="0" smtClean="0">
                <a:solidFill>
                  <a:srgbClr val="E20000"/>
                </a:solidFill>
                <a:latin typeface="Candara" pitchFamily="34" charset="0"/>
                <a:cs typeface="Arial" pitchFamily="34" charset="0"/>
              </a:rPr>
              <a:t>Большая Крымская кругосветка-2015</a:t>
            </a: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»</a:t>
            </a:r>
            <a:endParaRPr lang="ru-RU" sz="2000" b="1" dirty="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</p:txBody>
      </p:sp>
      <p:pic>
        <p:nvPicPr>
          <p:cNvPr id="1026" name="Picture 2" descr="http://sovmo.rk.gov.ru/file/SAM_19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/>
          <a:stretch/>
        </p:blipFill>
        <p:spPr bwMode="auto">
          <a:xfrm>
            <a:off x="346509" y="2401638"/>
            <a:ext cx="3676861" cy="32957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ovmo.rk.gov.ru/file/SAM_1951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06" y="2401638"/>
            <a:ext cx="4394391" cy="32957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88" y="1052736"/>
            <a:ext cx="9144000" cy="773038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prstClr val="black"/>
                </a:solidFill>
              </a:rPr>
              <a:t>2015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38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ИЮЛЬ-АВГУСТ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10" name="Подзаголовок 10"/>
          <p:cNvSpPr txBox="1">
            <a:spLocks/>
          </p:cNvSpPr>
          <p:nvPr/>
        </p:nvSpPr>
        <p:spPr>
          <a:xfrm>
            <a:off x="160412" y="1052736"/>
            <a:ext cx="8804076" cy="755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Уникальная экспедиция на байдарках</a:t>
            </a: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«</a:t>
            </a:r>
            <a:r>
              <a:rPr lang="ru-RU" sz="2000" b="1" dirty="0" smtClean="0">
                <a:solidFill>
                  <a:srgbClr val="E20000"/>
                </a:solidFill>
                <a:latin typeface="Candara" pitchFamily="34" charset="0"/>
                <a:cs typeface="Arial" pitchFamily="34" charset="0"/>
              </a:rPr>
              <a:t>Большая Крымская кругосветка-2015</a:t>
            </a:r>
            <a:r>
              <a:rPr lang="ru-RU" sz="2000" b="1" dirty="0" smtClean="0">
                <a:solidFill>
                  <a:prstClr val="black"/>
                </a:solidFill>
                <a:latin typeface="Candara" pitchFamily="34" charset="0"/>
                <a:cs typeface="Arial" pitchFamily="34" charset="0"/>
              </a:rPr>
              <a:t>»</a:t>
            </a:r>
            <a:endParaRPr lang="ru-RU" sz="2000" b="1" dirty="0">
              <a:solidFill>
                <a:prstClr val="black"/>
              </a:solidFill>
              <a:latin typeface="Candara" pitchFamily="34" charset="0"/>
              <a:cs typeface="Arial" pitchFamily="34" charset="0"/>
            </a:endParaRPr>
          </a:p>
        </p:txBody>
      </p:sp>
      <p:pic>
        <p:nvPicPr>
          <p:cNvPr id="2" name="Untitl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509" y="2178592"/>
            <a:ext cx="7710446" cy="4337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50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588" y="1052735"/>
            <a:ext cx="9144000" cy="1440161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ФЕВРАЛЬ</a:t>
            </a:r>
            <a:endParaRPr lang="ru-RU" sz="4000" dirty="0"/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899592" y="1027096"/>
            <a:ext cx="73662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latin typeface="Candara" pitchFamily="34" charset="0"/>
              </a:rPr>
              <a:t>Визит в Ульяновск первого вице-президента РГО, президента государственной полярной академии, Героя Советского Союза и Российской Федерации, </a:t>
            </a: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Артура Николаевича Чилингарова</a:t>
            </a:r>
          </a:p>
          <a:p>
            <a:pPr>
              <a:defRPr/>
            </a:pPr>
            <a:r>
              <a:rPr lang="ru-RU" altLang="ru-RU" sz="1400" b="1" dirty="0" smtClean="0">
                <a:solidFill>
                  <a:srgbClr val="002060"/>
                </a:solidFill>
              </a:rPr>
              <a:t>В рамках рабочей встречи было подписано соглашение о взаимодействии Правительства Ульяновской области и РГО</a:t>
            </a:r>
            <a:endParaRPr lang="ru-RU" altLang="ru-RU" sz="1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ulgov.ru/pub/images/atts/news/gallery/150212geogr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r="3013"/>
          <a:stretch/>
        </p:blipFill>
        <p:spPr bwMode="auto">
          <a:xfrm>
            <a:off x="399091" y="3030460"/>
            <a:ext cx="4186989" cy="30963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ГО\30. Февраль 2015\Визит Чилингарова\фЧилингаров_Илюза\IMG_03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r="1968"/>
          <a:stretch/>
        </p:blipFill>
        <p:spPr bwMode="auto">
          <a:xfrm>
            <a:off x="4869482" y="3030460"/>
            <a:ext cx="3878982" cy="30963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6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124744"/>
            <a:ext cx="9144000" cy="753788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325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СЕНТЯБРЬ-ОКТЯБРЬ</a:t>
            </a:r>
            <a:endParaRPr lang="ru-RU" sz="4000" dirty="0"/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874320" y="1124744"/>
            <a:ext cx="741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latin typeface="Candara" pitchFamily="34" charset="0"/>
              </a:rPr>
              <a:t>Завершение проекта </a:t>
            </a: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«Святыни земли Симбирской»</a:t>
            </a:r>
            <a:r>
              <a:rPr lang="ru-RU" altLang="ru-RU" sz="2000" b="1" dirty="0" smtClean="0">
                <a:solidFill>
                  <a:srgbClr val="002060"/>
                </a:solidFill>
                <a:latin typeface="Candara" pitchFamily="34" charset="0"/>
              </a:rPr>
              <a:t>.</a:t>
            </a: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 </a:t>
            </a:r>
            <a:r>
              <a:rPr lang="en-US" altLang="ru-RU" sz="2000" b="1" dirty="0" smtClean="0">
                <a:solidFill>
                  <a:srgbClr val="E20000"/>
                </a:solidFill>
                <a:latin typeface="Candara" pitchFamily="34" charset="0"/>
              </a:rPr>
              <a:t/>
            </a:r>
            <a:br>
              <a:rPr lang="en-US" altLang="ru-RU" sz="2000" b="1" dirty="0" smtClean="0">
                <a:solidFill>
                  <a:srgbClr val="E20000"/>
                </a:solidFill>
                <a:latin typeface="Candara" pitchFamily="34" charset="0"/>
              </a:rPr>
            </a:br>
            <a:r>
              <a:rPr lang="ru-RU" altLang="ru-RU" sz="2000" b="1" dirty="0" smtClean="0">
                <a:latin typeface="Candara" pitchFamily="34" charset="0"/>
              </a:rPr>
              <a:t>Установка памятных знаков</a:t>
            </a:r>
            <a:endParaRPr lang="ru-RU" altLang="ru-RU" sz="2000" b="1" dirty="0">
              <a:latin typeface="Candara" pitchFamily="34" charset="0"/>
            </a:endParaRPr>
          </a:p>
        </p:txBody>
      </p:sp>
      <p:pic>
        <p:nvPicPr>
          <p:cNvPr id="4098" name="Picture 2" descr="Вторая подводная археологическая экспедиция (проект &quot;Святыни земли Симбирской&quot;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32856"/>
            <a:ext cx="5715000" cy="42862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7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124744"/>
            <a:ext cx="9144000" cy="753788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325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СЕНТЯБРЬ</a:t>
            </a:r>
            <a:endParaRPr lang="ru-RU" sz="4000" dirty="0"/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874320" y="1124744"/>
            <a:ext cx="741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latin typeface="Candara" pitchFamily="34" charset="0"/>
              </a:rPr>
              <a:t>Выпуск книги </a:t>
            </a: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«Реки Ульяновской области» </a:t>
            </a:r>
            <a:r>
              <a:rPr lang="en-US" altLang="ru-RU" sz="2000" b="1" dirty="0" smtClean="0">
                <a:solidFill>
                  <a:srgbClr val="E20000"/>
                </a:solidFill>
                <a:latin typeface="Candara" pitchFamily="34" charset="0"/>
              </a:rPr>
              <a:t/>
            </a:r>
            <a:br>
              <a:rPr lang="en-US" altLang="ru-RU" sz="2000" b="1" dirty="0" smtClean="0">
                <a:solidFill>
                  <a:srgbClr val="E20000"/>
                </a:solidFill>
                <a:latin typeface="Candara" pitchFamily="34" charset="0"/>
              </a:rPr>
            </a:br>
            <a:r>
              <a:rPr lang="ru-RU" altLang="ru-RU" sz="2000" b="1" dirty="0" smtClean="0">
                <a:latin typeface="Candara" pitchFamily="34" charset="0"/>
              </a:rPr>
              <a:t>по итогам экспедиций Михаила </a:t>
            </a:r>
            <a:r>
              <a:rPr lang="ru-RU" altLang="ru-RU" sz="2000" b="1" dirty="0" err="1" smtClean="0">
                <a:latin typeface="Candara" pitchFamily="34" charset="0"/>
              </a:rPr>
              <a:t>Корепова</a:t>
            </a:r>
            <a:endParaRPr lang="ru-RU" altLang="ru-RU" sz="2000" b="1" dirty="0"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500" y="2214132"/>
            <a:ext cx="5715000" cy="41236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3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124744"/>
            <a:ext cx="9144000" cy="753788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325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СЕНТЯБРЬ</a:t>
            </a:r>
            <a:endParaRPr lang="ru-RU" sz="4000" dirty="0"/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874320" y="1268760"/>
            <a:ext cx="741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latin typeface="Candara" pitchFamily="34" charset="0"/>
              </a:rPr>
              <a:t>Создание </a:t>
            </a: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местного отделения РГО в г. </a:t>
            </a:r>
            <a:r>
              <a:rPr lang="ru-RU" altLang="ru-RU" sz="2000" b="1" dirty="0" err="1" smtClean="0">
                <a:solidFill>
                  <a:srgbClr val="E20000"/>
                </a:solidFill>
                <a:latin typeface="Candara" pitchFamily="34" charset="0"/>
              </a:rPr>
              <a:t>Новоульяновске</a:t>
            </a:r>
            <a:endParaRPr lang="ru-RU" altLang="ru-RU" sz="2000" b="1" dirty="0"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0718" y="2214132"/>
            <a:ext cx="5042564" cy="41236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2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101793"/>
            <a:ext cx="9144000" cy="753788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325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ОКТЯБРЬ</a:t>
            </a:r>
            <a:endParaRPr lang="ru-RU" sz="4000" dirty="0"/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874320" y="1124744"/>
            <a:ext cx="741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latin typeface="Candara" pitchFamily="34" charset="0"/>
              </a:rPr>
              <a:t>Открытое первенство среди спортклубов </a:t>
            </a: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по водному туризму </a:t>
            </a:r>
            <a:r>
              <a:rPr lang="en-US" altLang="ru-RU" sz="2000" b="1" dirty="0" smtClean="0">
                <a:solidFill>
                  <a:srgbClr val="E20000"/>
                </a:solidFill>
                <a:latin typeface="Candara" pitchFamily="34" charset="0"/>
              </a:rPr>
              <a:t/>
            </a:r>
            <a:br>
              <a:rPr lang="en-US" altLang="ru-RU" sz="2000" b="1" dirty="0" smtClean="0">
                <a:solidFill>
                  <a:srgbClr val="E20000"/>
                </a:solidFill>
                <a:latin typeface="Candara" pitchFamily="34" charset="0"/>
              </a:rPr>
            </a:br>
            <a:r>
              <a:rPr lang="ru-RU" altLang="ru-RU" sz="2000" b="1" dirty="0" smtClean="0">
                <a:latin typeface="Candara" pitchFamily="34" charset="0"/>
              </a:rPr>
              <a:t>на призы УОО РГО</a:t>
            </a:r>
            <a:endParaRPr lang="ru-RU" altLang="ru-RU" sz="2000" b="1" dirty="0">
              <a:latin typeface="Candara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/>
          <a:stretch/>
        </p:blipFill>
        <p:spPr bwMode="auto">
          <a:xfrm>
            <a:off x="5168766" y="2708920"/>
            <a:ext cx="3653831" cy="2808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0" y="2708920"/>
            <a:ext cx="4683274" cy="2808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9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124743"/>
            <a:ext cx="9144000" cy="1015663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325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НОЯБРЬ</a:t>
            </a:r>
            <a:endParaRPr lang="ru-RU" sz="4000" dirty="0"/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874320" y="1124744"/>
            <a:ext cx="741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 2"/>
              <a:buNone/>
              <a:defRPr/>
            </a:pPr>
            <a:r>
              <a:rPr lang="ru-RU" sz="2000" b="1" dirty="0">
                <a:latin typeface="Candara" pitchFamily="34" charset="0"/>
                <a:cs typeface="Arial" pitchFamily="34" charset="0"/>
              </a:rPr>
              <a:t>Проведение</a:t>
            </a:r>
            <a:r>
              <a:rPr lang="ru-RU" sz="2000" b="1" dirty="0">
                <a:solidFill>
                  <a:srgbClr val="E20000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E20000"/>
                </a:solidFill>
                <a:latin typeface="Candara" pitchFamily="34" charset="0"/>
                <a:cs typeface="Arial" pitchFamily="34" charset="0"/>
              </a:rPr>
              <a:t>турнира </a:t>
            </a:r>
            <a:r>
              <a:rPr lang="ru-RU" sz="2000" b="1" dirty="0">
                <a:solidFill>
                  <a:srgbClr val="E20000"/>
                </a:solidFill>
                <a:latin typeface="Candara" pitchFamily="34" charset="0"/>
                <a:cs typeface="Arial" pitchFamily="34" charset="0"/>
              </a:rPr>
              <a:t>по географическому </a:t>
            </a:r>
            <a:r>
              <a:rPr lang="ru-RU" sz="2000" b="1" dirty="0" err="1">
                <a:solidFill>
                  <a:srgbClr val="E20000"/>
                </a:solidFill>
                <a:latin typeface="Candara" pitchFamily="34" charset="0"/>
                <a:cs typeface="Arial" pitchFamily="34" charset="0"/>
              </a:rPr>
              <a:t>брейн</a:t>
            </a:r>
            <a:r>
              <a:rPr lang="ru-RU" sz="2000" b="1" dirty="0">
                <a:solidFill>
                  <a:srgbClr val="E20000"/>
                </a:solidFill>
                <a:latin typeface="Candara" pitchFamily="34" charset="0"/>
                <a:cs typeface="Arial" pitchFamily="34" charset="0"/>
              </a:rPr>
              <a:t>-рингу </a:t>
            </a:r>
            <a:r>
              <a:rPr lang="ru-RU" sz="2000" b="1" dirty="0">
                <a:latin typeface="Candara" pitchFamily="34" charset="0"/>
                <a:cs typeface="Arial" pitchFamily="34" charset="0"/>
              </a:rPr>
              <a:t>среди учащихся средних образовательных учреждений области на призы областного отделения РГО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888" y="2924944"/>
            <a:ext cx="3924080" cy="294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924944"/>
            <a:ext cx="3924080" cy="29430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124744"/>
            <a:ext cx="9144000" cy="975432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325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НОЯБРЬ</a:t>
            </a:r>
            <a:endParaRPr lang="ru-RU" sz="4000" dirty="0"/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874320" y="1088318"/>
            <a:ext cx="741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latin typeface="Candara" pitchFamily="34" charset="0"/>
              </a:rPr>
              <a:t>Проведение </a:t>
            </a: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первого всероссийского географического диктанта в Ульяновске </a:t>
            </a:r>
            <a:r>
              <a:rPr lang="ru-RU" altLang="ru-RU" sz="2000" b="1" dirty="0" smtClean="0">
                <a:latin typeface="Candara" pitchFamily="34" charset="0"/>
              </a:rPr>
              <a:t>сразу на двух площадках: в </a:t>
            </a:r>
            <a:r>
              <a:rPr lang="ru-RU" altLang="ru-RU" sz="2000" b="1" dirty="0" err="1" smtClean="0">
                <a:latin typeface="Candara" pitchFamily="34" charset="0"/>
              </a:rPr>
              <a:t>УлГПУ</a:t>
            </a:r>
            <a:r>
              <a:rPr lang="ru-RU" altLang="ru-RU" sz="2000" b="1" dirty="0" smtClean="0">
                <a:latin typeface="Candara" pitchFamily="34" charset="0"/>
              </a:rPr>
              <a:t> им </a:t>
            </a:r>
            <a:r>
              <a:rPr lang="ru-RU" altLang="ru-RU" sz="2000" b="1" dirty="0" err="1" smtClean="0">
                <a:latin typeface="Candara" pitchFamily="34" charset="0"/>
              </a:rPr>
              <a:t>И.Н.Ульянова</a:t>
            </a:r>
            <a:r>
              <a:rPr lang="ru-RU" altLang="ru-RU" sz="2000" b="1" dirty="0" smtClean="0">
                <a:latin typeface="Candara" pitchFamily="34" charset="0"/>
              </a:rPr>
              <a:t> и </a:t>
            </a:r>
            <a:r>
              <a:rPr lang="ru-RU" altLang="ru-RU" sz="2000" b="1" dirty="0" err="1" smtClean="0">
                <a:latin typeface="Candara" pitchFamily="34" charset="0"/>
              </a:rPr>
              <a:t>УлГУ</a:t>
            </a:r>
            <a:r>
              <a:rPr lang="ru-RU" altLang="ru-RU" sz="2000" b="1" dirty="0" smtClean="0">
                <a:latin typeface="Candara" pitchFamily="34" charset="0"/>
              </a:rPr>
              <a:t>, участие приняло более 350 человек</a:t>
            </a:r>
            <a:endParaRPr lang="ru-RU" altLang="ru-RU" sz="2000" b="1" dirty="0"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6240" y="3573015"/>
            <a:ext cx="4124232" cy="3096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032" y="2234926"/>
            <a:ext cx="2232248" cy="11848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032" y="3573016"/>
            <a:ext cx="4128459" cy="30963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3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124744"/>
            <a:ext cx="9144000" cy="753788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325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ДЕКАБРЬ</a:t>
            </a:r>
            <a:endParaRPr lang="ru-RU" sz="4000" dirty="0"/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874320" y="1124744"/>
            <a:ext cx="741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Candara" pitchFamily="34" charset="0"/>
                <a:cs typeface="Arial" pitchFamily="34" charset="0"/>
              </a:rPr>
              <a:t>Проведение заседания Клуба путешественников </a:t>
            </a:r>
            <a:br>
              <a:rPr lang="ru-RU" sz="2000" b="1" dirty="0" smtClean="0">
                <a:latin typeface="Candara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E20000"/>
                </a:solidFill>
                <a:latin typeface="Candara" pitchFamily="34" charset="0"/>
                <a:cs typeface="Arial" pitchFamily="34" charset="0"/>
              </a:rPr>
              <a:t>«Симбирский меридиан»</a:t>
            </a:r>
            <a:endParaRPr lang="ru-RU" altLang="ru-RU" sz="2000" b="1" dirty="0">
              <a:latin typeface="Candar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2444" y="2995503"/>
            <a:ext cx="3896693" cy="259373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995503"/>
            <a:ext cx="3892125" cy="259373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9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124744"/>
            <a:ext cx="9144000" cy="753788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325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ДЕКАБРЬ</a:t>
            </a:r>
            <a:endParaRPr lang="ru-RU" sz="4000" dirty="0"/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874320" y="1124744"/>
            <a:ext cx="741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Candara" pitchFamily="34" charset="0"/>
                <a:cs typeface="Arial" pitchFamily="34" charset="0"/>
              </a:rPr>
              <a:t>Проведение </a:t>
            </a:r>
            <a:r>
              <a:rPr lang="ru-RU" sz="2000" b="1" dirty="0">
                <a:latin typeface="Candara" pitchFamily="34" charset="0"/>
                <a:cs typeface="Arial" pitchFamily="34" charset="0"/>
              </a:rPr>
              <a:t>под эгидой УОО РГО </a:t>
            </a:r>
            <a:r>
              <a:rPr lang="ru-RU" sz="2000" b="1" dirty="0" smtClean="0">
                <a:solidFill>
                  <a:srgbClr val="E20000"/>
                </a:solidFill>
                <a:latin typeface="Candara" pitchFamily="34" charset="0"/>
                <a:cs typeface="Arial" pitchFamily="34" charset="0"/>
              </a:rPr>
              <a:t>вечера </a:t>
            </a:r>
            <a:r>
              <a:rPr lang="ru-RU" sz="2000" b="1" dirty="0">
                <a:solidFill>
                  <a:srgbClr val="E20000"/>
                </a:solidFill>
                <a:latin typeface="Candara" pitchFamily="34" charset="0"/>
                <a:cs typeface="Arial" pitchFamily="34" charset="0"/>
              </a:rPr>
              <a:t>туристкой песни </a:t>
            </a:r>
            <a:r>
              <a:rPr lang="ru-RU" sz="2000" b="1" dirty="0">
                <a:latin typeface="Candara" pitchFamily="34" charset="0"/>
                <a:cs typeface="Arial" pitchFamily="34" charset="0"/>
              </a:rPr>
              <a:t>с участием ведущих </a:t>
            </a:r>
            <a:r>
              <a:rPr lang="ru-RU" sz="2000" b="1" dirty="0" smtClean="0">
                <a:latin typeface="Candara" pitchFamily="34" charset="0"/>
                <a:cs typeface="Arial" pitchFamily="34" charset="0"/>
              </a:rPr>
              <a:t>исполнителей </a:t>
            </a:r>
            <a:r>
              <a:rPr lang="ru-RU" sz="2000" b="1" dirty="0">
                <a:latin typeface="Candara" pitchFamily="34" charset="0"/>
                <a:cs typeface="Arial" pitchFamily="34" charset="0"/>
              </a:rPr>
              <a:t>авторской песни</a:t>
            </a:r>
            <a:endParaRPr lang="ru-RU" altLang="ru-RU" sz="2000" b="1" dirty="0">
              <a:latin typeface="Candar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7" y="2293085"/>
            <a:ext cx="6912766" cy="406161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4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1253" y="3510633"/>
            <a:ext cx="9144000" cy="576064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620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</a:t>
            </a:r>
            <a:r>
              <a:rPr lang="ru-RU" sz="2400" dirty="0" smtClean="0"/>
              <a:t>ИТОГИ</a:t>
            </a:r>
            <a:endParaRPr lang="ru-RU" sz="4000" dirty="0"/>
          </a:p>
        </p:txBody>
      </p:sp>
      <p:sp>
        <p:nvSpPr>
          <p:cNvPr id="10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079612" y="2780928"/>
            <a:ext cx="6984776" cy="267855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Candara" pitchFamily="34" charset="0"/>
              </a:rPr>
              <a:t>В 2015 году общие поступления Попечительского </a:t>
            </a:r>
            <a:r>
              <a:rPr lang="en-US" sz="2000" b="1" dirty="0" smtClean="0">
                <a:solidFill>
                  <a:schemeClr val="tx1"/>
                </a:solidFill>
                <a:latin typeface="Candara" pitchFamily="34" charset="0"/>
              </a:rPr>
              <a:t>C</a:t>
            </a:r>
            <a:r>
              <a:rPr lang="ru-RU" sz="2000" b="1" dirty="0" err="1" smtClean="0">
                <a:solidFill>
                  <a:schemeClr val="tx1"/>
                </a:solidFill>
                <a:latin typeface="Candara" pitchFamily="34" charset="0"/>
              </a:rPr>
              <a:t>овета</a:t>
            </a:r>
            <a:r>
              <a:rPr lang="ru-RU" sz="2000" b="1" dirty="0" smtClean="0">
                <a:solidFill>
                  <a:schemeClr val="tx1"/>
                </a:solidFill>
                <a:latin typeface="Candara" pitchFamily="34" charset="0"/>
              </a:rPr>
              <a:t> Ульяновского областного отделения РГО составили</a:t>
            </a:r>
          </a:p>
          <a:p>
            <a:pPr>
              <a:defRPr/>
            </a:pPr>
            <a:r>
              <a:rPr lang="ru-RU" b="1" dirty="0" smtClean="0">
                <a:solidFill>
                  <a:srgbClr val="CC0000"/>
                </a:solidFill>
                <a:latin typeface="Book Antiqua" pitchFamily="18" charset="0"/>
                <a:cs typeface="Arial" pitchFamily="34" charset="0"/>
              </a:rPr>
              <a:t>1 265 300 </a:t>
            </a:r>
            <a:r>
              <a:rPr lang="ru-RU" sz="2000" b="1" dirty="0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рублей</a:t>
            </a:r>
            <a:endParaRPr lang="ru-RU" sz="2800" b="1" dirty="0" smtClean="0">
              <a:solidFill>
                <a:schemeClr val="tx1"/>
              </a:solidFill>
              <a:latin typeface="Candara" pitchFamily="34" charset="0"/>
              <a:cs typeface="Arial" pitchFamily="34" charset="0"/>
            </a:endParaRPr>
          </a:p>
          <a:p>
            <a:pPr algn="l">
              <a:defRPr/>
            </a:pP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  <a:p>
            <a:pPr algn="l">
              <a:defRPr/>
            </a:pPr>
            <a:endParaRPr lang="ru-RU" sz="1600" dirty="0"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1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1253" y="1148720"/>
            <a:ext cx="9144000" cy="5520640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2016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620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ОСНОВНЫЕ ПЛАНИРУЕМЫЕ МЕРОПРИЯТИЯ</a:t>
            </a:r>
            <a:endParaRPr lang="ru-RU" sz="4000" dirty="0"/>
          </a:p>
        </p:txBody>
      </p:sp>
      <p:sp>
        <p:nvSpPr>
          <p:cNvPr id="10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763688" y="1283018"/>
            <a:ext cx="6984776" cy="4320480"/>
          </a:xfrm>
        </p:spPr>
        <p:txBody>
          <a:bodyPr>
            <a:noAutofit/>
          </a:bodyPr>
          <a:lstStyle/>
          <a:p>
            <a:pPr marL="285750" indent="-285750" algn="l">
              <a:buFont typeface="Arial" pitchFamily="34" charset="0"/>
              <a:buChar char="•"/>
              <a:defRPr/>
            </a:pPr>
            <a:r>
              <a:rPr lang="ru-RU" sz="1900" b="1" dirty="0" smtClean="0">
                <a:solidFill>
                  <a:schemeClr val="tx1"/>
                </a:solidFill>
                <a:latin typeface="Candara" pitchFamily="34" charset="0"/>
              </a:rPr>
              <a:t>В </a:t>
            </a:r>
            <a:r>
              <a:rPr lang="ru-RU" sz="1900" b="1" dirty="0" smtClean="0">
                <a:solidFill>
                  <a:srgbClr val="FF0000"/>
                </a:solidFill>
                <a:latin typeface="Candara" pitchFamily="34" charset="0"/>
              </a:rPr>
              <a:t>марте</a:t>
            </a:r>
            <a:r>
              <a:rPr lang="ru-RU" sz="1900" b="1" dirty="0" smtClean="0">
                <a:solidFill>
                  <a:schemeClr val="tx1"/>
                </a:solidFill>
                <a:latin typeface="Candara" pitchFamily="34" charset="0"/>
              </a:rPr>
              <a:t> 2016г.в дни весенних каникул планируется проведение географического фестиваля </a:t>
            </a:r>
            <a:r>
              <a:rPr lang="ru-RU" sz="1900" b="1" dirty="0" smtClean="0">
                <a:solidFill>
                  <a:srgbClr val="FF0000"/>
                </a:solidFill>
                <a:latin typeface="Candara" pitchFamily="34" charset="0"/>
              </a:rPr>
              <a:t>«Фрегат «Паллада»</a:t>
            </a:r>
            <a:br>
              <a:rPr lang="ru-RU" sz="1900" b="1" dirty="0" smtClean="0">
                <a:solidFill>
                  <a:srgbClr val="FF0000"/>
                </a:solidFill>
                <a:latin typeface="Candara" pitchFamily="34" charset="0"/>
              </a:rPr>
            </a:br>
            <a:r>
              <a:rPr lang="ru-RU" sz="1400" i="1" dirty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П</a:t>
            </a:r>
            <a:r>
              <a:rPr lang="ru-RU" sz="1400" i="1" dirty="0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редполагается </a:t>
            </a:r>
            <a:r>
              <a:rPr lang="ru-RU" sz="1400" b="1" i="1" dirty="0" err="1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софинансирование</a:t>
            </a:r>
            <a:r>
              <a:rPr lang="ru-RU" sz="1400" i="1" dirty="0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за счёт средств областного бюджета и поп. Совета УОО РГО в сумме до </a:t>
            </a:r>
            <a:r>
              <a:rPr lang="ru-RU" sz="1400" b="1" i="1" dirty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300 тыс. руб</a:t>
            </a:r>
            <a:r>
              <a:rPr lang="ru-RU" sz="1400" i="1" dirty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.</a:t>
            </a:r>
            <a:endParaRPr lang="ru-RU" sz="1100" i="1" dirty="0">
              <a:solidFill>
                <a:schemeClr val="tx1"/>
              </a:solidFill>
              <a:latin typeface="Candara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ru-RU" sz="1900" b="1" dirty="0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Одновременно с Фестивалем планируется проведение научной международной конференции </a:t>
            </a:r>
            <a:r>
              <a:rPr lang="ru-RU" sz="1900" b="1" dirty="0" smtClean="0">
                <a:solidFill>
                  <a:srgbClr val="FF0000"/>
                </a:solidFill>
                <a:latin typeface="Candara" pitchFamily="34" charset="0"/>
                <a:cs typeface="Arial" pitchFamily="34" charset="0"/>
              </a:rPr>
              <a:t>«</a:t>
            </a:r>
            <a:r>
              <a:rPr lang="ru-RU" sz="1900" b="1" dirty="0" err="1" smtClean="0">
                <a:solidFill>
                  <a:srgbClr val="FF0000"/>
                </a:solidFill>
                <a:latin typeface="Candara" pitchFamily="34" charset="0"/>
                <a:cs typeface="Arial" pitchFamily="34" charset="0"/>
              </a:rPr>
              <a:t>Трёшниковские</a:t>
            </a:r>
            <a:r>
              <a:rPr lang="ru-RU" sz="1900" b="1" dirty="0" smtClean="0">
                <a:solidFill>
                  <a:srgbClr val="FF0000"/>
                </a:solidFill>
                <a:latin typeface="Candara" pitchFamily="34" charset="0"/>
                <a:cs typeface="Arial" pitchFamily="34" charset="0"/>
              </a:rPr>
              <a:t> чтения» </a:t>
            </a:r>
            <a:r>
              <a:rPr lang="ru-RU" sz="1900" b="1" dirty="0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с сопредседателем комитета Чилингаровым А.Н.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endParaRPr lang="ru-RU" sz="100" b="1" dirty="0" smtClean="0">
              <a:solidFill>
                <a:schemeClr val="tx1"/>
              </a:solidFill>
              <a:latin typeface="Candara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ru-RU" sz="1900" b="1" dirty="0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Проведение межрегиональной конференции </a:t>
            </a:r>
            <a:r>
              <a:rPr lang="ru-RU" sz="1900" b="1" dirty="0" smtClean="0">
                <a:solidFill>
                  <a:srgbClr val="FF0000"/>
                </a:solidFill>
                <a:latin typeface="Candara" pitchFamily="34" charset="0"/>
                <a:cs typeface="Arial" pitchFamily="34" charset="0"/>
              </a:rPr>
              <a:t>учителей географии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endParaRPr lang="ru-RU" sz="1400" b="1" dirty="0" smtClean="0">
              <a:solidFill>
                <a:srgbClr val="FF0000"/>
              </a:solidFill>
              <a:latin typeface="Candara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ru-RU" sz="1900" b="1" dirty="0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Турнир по географическому </a:t>
            </a:r>
            <a:r>
              <a:rPr lang="ru-RU" sz="1900" b="1" dirty="0" err="1" smtClean="0">
                <a:solidFill>
                  <a:srgbClr val="FF0000"/>
                </a:solidFill>
                <a:latin typeface="Candara" pitchFamily="34" charset="0"/>
                <a:cs typeface="Arial" pitchFamily="34" charset="0"/>
              </a:rPr>
              <a:t>брейн</a:t>
            </a:r>
            <a:r>
              <a:rPr lang="ru-RU" sz="1900" b="1" dirty="0" smtClean="0">
                <a:solidFill>
                  <a:srgbClr val="FF0000"/>
                </a:solidFill>
                <a:latin typeface="Candara" pitchFamily="34" charset="0"/>
                <a:cs typeface="Arial" pitchFamily="34" charset="0"/>
              </a:rPr>
              <a:t>-рингу</a:t>
            </a:r>
            <a:r>
              <a:rPr lang="ru-RU" sz="1900" b="1" dirty="0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 среди студенческих команд городов Поволжья</a:t>
            </a:r>
          </a:p>
          <a:p>
            <a:pPr marL="285750" indent="-285750" algn="l">
              <a:buFont typeface="Arial" pitchFamily="34" charset="0"/>
              <a:buChar char="•"/>
              <a:defRPr/>
            </a:pPr>
            <a:endParaRPr lang="ru-RU" sz="1800" b="1" dirty="0" smtClean="0">
              <a:solidFill>
                <a:schemeClr val="tx1"/>
              </a:solidFill>
              <a:latin typeface="Candara" pitchFamily="34" charset="0"/>
              <a:cs typeface="Arial" pitchFamily="34" charset="0"/>
            </a:endParaRPr>
          </a:p>
          <a:p>
            <a:pPr marL="285750" indent="-285750" algn="l">
              <a:buFont typeface="Arial" pitchFamily="34" charset="0"/>
              <a:buChar char="•"/>
              <a:defRPr/>
            </a:pPr>
            <a:r>
              <a:rPr lang="ru-RU" sz="1900" b="1" dirty="0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Концерт </a:t>
            </a:r>
            <a:r>
              <a:rPr lang="ru-RU" sz="1900" b="1" dirty="0" smtClean="0">
                <a:solidFill>
                  <a:srgbClr val="FF0000"/>
                </a:solidFill>
                <a:latin typeface="Candara" pitchFamily="34" charset="0"/>
                <a:cs typeface="Arial" pitchFamily="34" charset="0"/>
              </a:rPr>
              <a:t>бардовской песни</a:t>
            </a:r>
          </a:p>
          <a:p>
            <a:pPr algn="l">
              <a:defRPr/>
            </a:pPr>
            <a:endParaRPr lang="ru-RU" sz="2000" b="1" dirty="0" smtClean="0">
              <a:solidFill>
                <a:schemeClr val="tx1"/>
              </a:solidFill>
              <a:latin typeface="Candara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ru-RU" sz="1600" i="1" dirty="0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Число иногородних участников может составлять </a:t>
            </a:r>
            <a:r>
              <a:rPr lang="ru-RU" sz="1600" b="1" i="1" dirty="0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более 200 человек </a:t>
            </a:r>
            <a:r>
              <a:rPr lang="ru-RU" sz="1600" i="1" dirty="0" smtClean="0">
                <a:solidFill>
                  <a:schemeClr val="tx1"/>
                </a:solidFill>
                <a:latin typeface="Candara" pitchFamily="34" charset="0"/>
                <a:cs typeface="Arial" pitchFamily="34" charset="0"/>
              </a:rPr>
              <a:t>во всех мероприятиях</a:t>
            </a:r>
          </a:p>
          <a:p>
            <a:pPr algn="l">
              <a:defRPr/>
            </a:pPr>
            <a:endParaRPr lang="ru-RU" sz="1600" b="1" dirty="0">
              <a:solidFill>
                <a:schemeClr val="tx1"/>
              </a:solidFill>
              <a:cs typeface="Arial" pitchFamily="34" charset="0"/>
            </a:endParaRPr>
          </a:p>
          <a:p>
            <a:pPr algn="l">
              <a:defRPr/>
            </a:pPr>
            <a:endParaRPr lang="ru-RU" sz="1600" dirty="0"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dmin\Desktop\lsrwgrbzdrey upix zotfeatg gmvnsykdrczx_2+tawxsavmp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300" y="1409780"/>
            <a:ext cx="1352600" cy="6606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" t="18625" r="156" b="50000"/>
          <a:stretch/>
        </p:blipFill>
        <p:spPr bwMode="auto">
          <a:xfrm>
            <a:off x="295301" y="2488180"/>
            <a:ext cx="1350444" cy="6606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33508" r="-160"/>
          <a:stretch/>
        </p:blipFill>
        <p:spPr bwMode="auto">
          <a:xfrm>
            <a:off x="295301" y="3396248"/>
            <a:ext cx="1352599" cy="6606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3" b="-1"/>
          <a:stretch/>
        </p:blipFill>
        <p:spPr bwMode="auto">
          <a:xfrm>
            <a:off x="295301" y="4304316"/>
            <a:ext cx="1350444" cy="6606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3" r="160" b="14333"/>
          <a:stretch/>
        </p:blipFill>
        <p:spPr bwMode="auto">
          <a:xfrm>
            <a:off x="295300" y="5241695"/>
            <a:ext cx="1350445" cy="6020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92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1052736"/>
            <a:ext cx="9144000" cy="645984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МАРТ</a:t>
            </a:r>
            <a:endParaRPr lang="ru-RU" sz="4000" dirty="0"/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755576" y="1052736"/>
            <a:ext cx="765428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latin typeface="Candara" pitchFamily="34" charset="0"/>
              </a:rPr>
              <a:t>Проведение</a:t>
            </a: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 областного географического фестиваля</a:t>
            </a:r>
          </a:p>
          <a:p>
            <a:pPr algn="ctr">
              <a:defRPr/>
            </a:pPr>
            <a:r>
              <a:rPr lang="ru-RU" altLang="ru-RU" sz="1400" dirty="0" smtClean="0">
                <a:solidFill>
                  <a:srgbClr val="002060"/>
                </a:solidFill>
              </a:rPr>
              <a:t>Цель: популяризация географических знаний и деятельности РГО на территории региона</a:t>
            </a:r>
            <a:endParaRPr lang="ru-RU" altLang="ru-RU" sz="14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Admin\Desktop\ва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3701"/>
            <a:ext cx="6912768" cy="48352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46" y="2311428"/>
            <a:ext cx="6376108" cy="42474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588" y="1052735"/>
            <a:ext cx="9144000" cy="973357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prstClr val="black"/>
                </a:solidFill>
              </a:rPr>
              <a:t>2016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   МАЙ-ИЮНЬ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874320" y="1071986"/>
            <a:ext cx="7416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solidFill>
                  <a:prstClr val="black"/>
                </a:solidFill>
                <a:latin typeface="Candara" pitchFamily="34" charset="0"/>
              </a:rPr>
              <a:t>Комплексная научная экспедиция </a:t>
            </a:r>
            <a:br>
              <a:rPr lang="ru-RU" altLang="ru-RU" sz="2000" b="1" dirty="0" smtClean="0">
                <a:solidFill>
                  <a:prstClr val="black"/>
                </a:solidFill>
                <a:latin typeface="Candara" pitchFamily="34" charset="0"/>
              </a:rPr>
            </a:b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«Озера Ульяновской области»</a:t>
            </a:r>
          </a:p>
          <a:p>
            <a:pPr algn="ctr">
              <a:defRPr/>
            </a:pPr>
            <a:r>
              <a:rPr lang="ru-RU" altLang="ru-RU" sz="1600" b="1" dirty="0" smtClean="0">
                <a:latin typeface="Candara" pitchFamily="34" charset="0"/>
              </a:rPr>
              <a:t>1-й этап. Ориентировочная сумма затрат – 50 тыс. руб.</a:t>
            </a:r>
            <a:endParaRPr lang="ru-RU" altLang="ru-RU" sz="16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8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88" y="1064930"/>
            <a:ext cx="9144000" cy="996116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prstClr val="black"/>
                </a:solidFill>
              </a:rPr>
              <a:t>2016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   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5"/>
          <p:cNvSpPr>
            <a:spLocks noChangeArrowheads="1"/>
          </p:cNvSpPr>
          <p:nvPr/>
        </p:nvSpPr>
        <p:spPr bwMode="auto">
          <a:xfrm>
            <a:off x="874320" y="1052736"/>
            <a:ext cx="74168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 smtClean="0">
                <a:solidFill>
                  <a:prstClr val="black"/>
                </a:solidFill>
                <a:latin typeface="Candara" pitchFamily="34" charset="0"/>
              </a:rPr>
              <a:t>Организация </a:t>
            </a:r>
            <a:r>
              <a:rPr lang="ru-RU" altLang="ru-RU" sz="2000" b="1" dirty="0" err="1" smtClean="0">
                <a:solidFill>
                  <a:srgbClr val="E20000"/>
                </a:solidFill>
                <a:latin typeface="Candara" pitchFamily="34" charset="0"/>
              </a:rPr>
              <a:t>велоэкспедиции</a:t>
            </a: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 </a:t>
            </a:r>
            <a:r>
              <a:rPr lang="ru-RU" altLang="ru-RU" sz="2000" b="1" dirty="0" smtClean="0">
                <a:solidFill>
                  <a:srgbClr val="002060"/>
                </a:solidFill>
                <a:latin typeface="Candara" pitchFamily="34" charset="0"/>
              </a:rPr>
              <a:t>«</a:t>
            </a:r>
            <a:r>
              <a:rPr lang="ru-RU" altLang="ru-RU" sz="2000" b="1" dirty="0" smtClean="0">
                <a:solidFill>
                  <a:srgbClr val="E20000"/>
                </a:solidFill>
                <a:latin typeface="Candara" pitchFamily="34" charset="0"/>
              </a:rPr>
              <a:t>Россия: с Севера на Юг</a:t>
            </a:r>
            <a:r>
              <a:rPr lang="ru-RU" altLang="ru-RU" sz="2000" b="1" dirty="0" smtClean="0">
                <a:solidFill>
                  <a:srgbClr val="002060"/>
                </a:solidFill>
                <a:latin typeface="Candara" pitchFamily="34" charset="0"/>
              </a:rPr>
              <a:t>»</a:t>
            </a:r>
          </a:p>
          <a:p>
            <a:pPr algn="ctr">
              <a:defRPr/>
            </a:pPr>
            <a:r>
              <a:rPr lang="ru-RU" altLang="ru-RU" sz="2000" b="1" dirty="0" smtClean="0">
                <a:solidFill>
                  <a:prstClr val="black"/>
                </a:solidFill>
                <a:latin typeface="Candara" pitchFamily="34" charset="0"/>
              </a:rPr>
              <a:t>Маршрут: норвежская граница России – г. Дербент (40 дней)</a:t>
            </a:r>
          </a:p>
          <a:p>
            <a:pPr algn="ctr">
              <a:defRPr/>
            </a:pPr>
            <a:r>
              <a:rPr lang="ru-RU" altLang="ru-RU" dirty="0" smtClean="0">
                <a:solidFill>
                  <a:prstClr val="black"/>
                </a:solidFill>
                <a:latin typeface="Candara" pitchFamily="34" charset="0"/>
              </a:rPr>
              <a:t>Ориентировочная стоимость экспедиции – 450 тыс. руб.</a:t>
            </a:r>
            <a:endParaRPr lang="ru-RU" altLang="ru-RU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4105" y="2252989"/>
            <a:ext cx="5855790" cy="4392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54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/>
              <a:t>   2</a:t>
            </a:r>
            <a:r>
              <a:rPr lang="en-US" sz="2400" dirty="0" smtClean="0"/>
              <a:t>5</a:t>
            </a:r>
            <a:r>
              <a:rPr lang="ru-RU" sz="2400" dirty="0" smtClean="0"/>
              <a:t>-2</a:t>
            </a:r>
            <a:r>
              <a:rPr lang="en-US" sz="2400" dirty="0" smtClean="0"/>
              <a:t>8</a:t>
            </a:r>
            <a:r>
              <a:rPr lang="ru-RU" sz="2400" dirty="0" smtClean="0"/>
              <a:t> МАРТА</a:t>
            </a:r>
            <a:endParaRPr lang="ru-RU" sz="4000" dirty="0"/>
          </a:p>
        </p:txBody>
      </p:sp>
      <p:pic>
        <p:nvPicPr>
          <p:cNvPr id="8" name="Рисунок 7" descr="D:\РГО\31. Март 2015\Фестиваль Фрегат Паллада\Фото по зонам\Зона входа\2RQFpATBeN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74" y="1052736"/>
            <a:ext cx="8199654" cy="54658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8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2</a:t>
            </a:r>
            <a:r>
              <a:rPr lang="en-US" sz="2400" dirty="0" smtClean="0"/>
              <a:t>5</a:t>
            </a:r>
            <a:r>
              <a:rPr lang="ru-RU" sz="2400" dirty="0" smtClean="0"/>
              <a:t>-2</a:t>
            </a:r>
            <a:r>
              <a:rPr lang="en-US" sz="2400" dirty="0" smtClean="0"/>
              <a:t>8</a:t>
            </a:r>
            <a:r>
              <a:rPr lang="ru-RU" sz="2400" dirty="0" smtClean="0"/>
              <a:t> МАРТА</a:t>
            </a:r>
            <a:endParaRPr lang="ru-RU" sz="4000" dirty="0"/>
          </a:p>
        </p:txBody>
      </p:sp>
      <p:pic>
        <p:nvPicPr>
          <p:cNvPr id="9" name="Рисунок 8" descr="D:\РГО\31. Март 2015\Фестиваль Фрегат Паллада\Фото по зонам\На велосипеде вокруг света\c0kTVeP2wSQ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980727"/>
            <a:ext cx="8424936" cy="56110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683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2</a:t>
            </a:r>
            <a:r>
              <a:rPr lang="en-US" sz="2400" dirty="0" smtClean="0"/>
              <a:t>5</a:t>
            </a:r>
            <a:r>
              <a:rPr lang="ru-RU" sz="2400" dirty="0" smtClean="0"/>
              <a:t>-2</a:t>
            </a:r>
            <a:r>
              <a:rPr lang="en-US" sz="2400" dirty="0" smtClean="0"/>
              <a:t>8</a:t>
            </a:r>
            <a:r>
              <a:rPr lang="ru-RU" sz="2400" dirty="0" smtClean="0"/>
              <a:t> МАРТА</a:t>
            </a:r>
            <a:endParaRPr lang="ru-RU" sz="4000" dirty="0"/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32" y="991170"/>
            <a:ext cx="8424936" cy="56144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7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2</a:t>
            </a:r>
            <a:r>
              <a:rPr lang="en-US" sz="2400" dirty="0" smtClean="0"/>
              <a:t>5</a:t>
            </a:r>
            <a:r>
              <a:rPr lang="ru-RU" sz="2400" dirty="0" smtClean="0"/>
              <a:t>-2</a:t>
            </a:r>
            <a:r>
              <a:rPr lang="en-US" sz="2400" dirty="0" smtClean="0"/>
              <a:t>8</a:t>
            </a:r>
            <a:r>
              <a:rPr lang="ru-RU" sz="2400" dirty="0" smtClean="0"/>
              <a:t> МАРТА</a:t>
            </a:r>
            <a:endParaRPr lang="ru-RU" sz="4000" dirty="0"/>
          </a:p>
        </p:txBody>
      </p:sp>
      <p:pic>
        <p:nvPicPr>
          <p:cNvPr id="8" name="Рисунок 7" descr="D:\РГО\31. Март 2015\Фестиваль Фрегат Паллада\Фото по зонам\Акшуатский дендропарк\IMG_96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4236"/>
            <a:ext cx="8352928" cy="55680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7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2</a:t>
            </a:r>
            <a:r>
              <a:rPr lang="en-US" sz="2400" dirty="0" smtClean="0"/>
              <a:t>5</a:t>
            </a:r>
            <a:r>
              <a:rPr lang="ru-RU" sz="2400" dirty="0" smtClean="0"/>
              <a:t>-2</a:t>
            </a:r>
            <a:r>
              <a:rPr lang="en-US" sz="2400" dirty="0" smtClean="0"/>
              <a:t>8</a:t>
            </a:r>
            <a:r>
              <a:rPr lang="ru-RU" sz="2400" dirty="0" smtClean="0"/>
              <a:t> МАРТА</a:t>
            </a:r>
            <a:endParaRPr lang="ru-RU" sz="4000" dirty="0"/>
          </a:p>
        </p:txBody>
      </p:sp>
      <p:pic>
        <p:nvPicPr>
          <p:cNvPr id="8" name="Рисунок 7" descr="D:\РГО\31. Март 2015\Фестиваль Фрегат Паллада\Фото по зонам\Малые реки Ульяновской области\IMG_66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4986"/>
            <a:ext cx="8496944" cy="56640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7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-22713"/>
            <a:ext cx="9144000" cy="787417"/>
          </a:xfrm>
          <a:prstGeom prst="rect">
            <a:avLst/>
          </a:prstGeom>
          <a:gradFill flip="none" rotWithShape="1">
            <a:gsLst>
              <a:gs pos="0">
                <a:srgbClr val="B8CEEC">
                  <a:alpha val="0"/>
                </a:srgbClr>
              </a:gs>
              <a:gs pos="50000">
                <a:schemeClr val="tx2">
                  <a:lumMod val="40000"/>
                  <a:lumOff val="6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55688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41" y="-43559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2015</a:t>
            </a:r>
            <a:endParaRPr lang="ru-RU" dirty="0"/>
          </a:p>
        </p:txBody>
      </p:sp>
      <p:pic>
        <p:nvPicPr>
          <p:cNvPr id="9" name="Рисунок 8" descr="D:\РГО\31. Март 2015\Фестиваль Фрегат Паллада\Фото по зонам\Национальные кухни народов\IMG_659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22843" r="12946"/>
          <a:stretch/>
        </p:blipFill>
        <p:spPr bwMode="auto">
          <a:xfrm>
            <a:off x="323528" y="980728"/>
            <a:ext cx="8496944" cy="56640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20953" y="201031"/>
            <a:ext cx="274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2</a:t>
            </a:r>
            <a:r>
              <a:rPr lang="en-US" sz="2400" dirty="0" smtClean="0"/>
              <a:t>5</a:t>
            </a:r>
            <a:r>
              <a:rPr lang="ru-RU" sz="2400" dirty="0" smtClean="0"/>
              <a:t>-2</a:t>
            </a:r>
            <a:r>
              <a:rPr lang="en-US" sz="2400" dirty="0" smtClean="0"/>
              <a:t>8</a:t>
            </a:r>
            <a:r>
              <a:rPr lang="ru-RU" sz="2400" dirty="0" smtClean="0"/>
              <a:t> МАРТА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1599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</TotalTime>
  <Words>371</Words>
  <Application>Microsoft Office PowerPoint</Application>
  <PresentationFormat>Экран (4:3)</PresentationFormat>
  <Paragraphs>103</Paragraphs>
  <Slides>31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Тема Office</vt:lpstr>
      <vt:lpstr>1_Тема Office</vt:lpstr>
      <vt:lpstr>2_Тема Office</vt:lpstr>
      <vt:lpstr> ДЕЯТЕЛЬНОСТЬ   УЛЬЯНОВСКОГО ОБЛАСТНОГО ОТДЕЛЕНИЯ  РУССКОГО ГЕОГРАФИЧЕСКОГО ОБЩЕСТВА В 2015 году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101</cp:revision>
  <cp:lastPrinted>2015-12-17T12:16:46Z</cp:lastPrinted>
  <dcterms:created xsi:type="dcterms:W3CDTF">2014-12-13T05:14:09Z</dcterms:created>
  <dcterms:modified xsi:type="dcterms:W3CDTF">2015-12-17T12:36:18Z</dcterms:modified>
</cp:coreProperties>
</file>