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6"/>
  </p:handoutMasterIdLst>
  <p:sldIdLst>
    <p:sldId id="259" r:id="rId5"/>
  </p:sldIdLst>
  <p:sldSz cx="30279975" cy="42808525"/>
  <p:notesSz cx="6858000" cy="9144000"/>
  <p:defaultTextStyle>
    <a:defPPr>
      <a:defRPr lang="en-US"/>
    </a:defPPr>
    <a:lvl1pPr marL="0" algn="l" defTabSz="1753322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1pPr>
    <a:lvl2pPr marL="1753322" algn="l" defTabSz="1753322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2pPr>
    <a:lvl3pPr marL="3506641" algn="l" defTabSz="1753322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3pPr>
    <a:lvl4pPr marL="5259967" algn="l" defTabSz="1753322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4pPr>
    <a:lvl5pPr marL="7013286" algn="l" defTabSz="1753322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5pPr>
    <a:lvl6pPr marL="8766612" algn="l" defTabSz="1753322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6pPr>
    <a:lvl7pPr marL="10519938" algn="l" defTabSz="1753322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7pPr>
    <a:lvl8pPr marL="12273257" algn="l" defTabSz="1753322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8pPr>
    <a:lvl9pPr marL="14026579" algn="l" defTabSz="1753322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4" pos="95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4" autoAdjust="0"/>
    <p:restoredTop sz="94660" autoAdjust="0"/>
  </p:normalViewPr>
  <p:slideViewPr>
    <p:cSldViewPr snapToGrid="0">
      <p:cViewPr>
        <p:scale>
          <a:sx n="46" d="100"/>
          <a:sy n="46" d="100"/>
        </p:scale>
        <p:origin x="-979" y="29"/>
      </p:cViewPr>
      <p:guideLst>
        <p:guide orient="horz" pos="13483"/>
        <p:guide pos="95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BB12FBF-B597-44F8-83E3-3698D6D379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BDAA99-25C6-4F73-A112-35D8865CE9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205B3-69C2-44CF-9F15-18E70FE8991A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A4AFB4-E68C-4309-A88D-BC5284961C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9BAE42-7B55-4B77-B8EB-209D57B42E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ABEF1-E0F2-4444-A1E9-F259D9E21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866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AB0A14E5-5F20-96EC-E0E6-B1B6F32BB7C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4880022" y="5567995"/>
            <a:ext cx="4122016" cy="51000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Значки логотипов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CA7F30-BB98-D301-79FE-24EB130E8A1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77938" y="11283949"/>
            <a:ext cx="27724099" cy="55701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Размер постера А0</a:t>
            </a:r>
          </a:p>
          <a:p>
            <a:pPr lvl="0"/>
            <a:r>
              <a:rPr lang="ru-RU" dirty="0"/>
              <a:t>841 x 1189 мм</a:t>
            </a:r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id="{42AFC877-BBF0-5D76-27A1-14420A5BF3E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77938" y="5567995"/>
            <a:ext cx="4104553" cy="51000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Значки логотипов</a:t>
            </a:r>
          </a:p>
        </p:txBody>
      </p:sp>
    </p:spTree>
    <p:extLst>
      <p:ext uri="{BB962C8B-B14F-4D97-AF65-F5344CB8AC3E}">
        <p14:creationId xmlns:p14="http://schemas.microsoft.com/office/powerpoint/2010/main" val="3263493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05" userDrawn="1">
          <p15:clr>
            <a:srgbClr val="FBAE40"/>
          </p15:clr>
        </p15:guide>
        <p15:guide id="2" pos="1826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09850A-3D9B-779E-945B-5DBFC79462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035"/>
            <a:ext cx="30279973" cy="4280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0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631390" rtl="0" eaLnBrk="1" latinLnBrk="0" hangingPunct="1">
        <a:lnSpc>
          <a:spcPct val="90000"/>
        </a:lnSpc>
        <a:spcBef>
          <a:spcPct val="0"/>
        </a:spcBef>
        <a:buNone/>
        <a:defRPr sz="1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7846" indent="-657846" algn="l" defTabSz="2631390" rtl="0" eaLnBrk="1" latinLnBrk="0" hangingPunct="1">
        <a:lnSpc>
          <a:spcPct val="90000"/>
        </a:lnSpc>
        <a:spcBef>
          <a:spcPts val="2877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1973539" indent="-657846" algn="l" defTabSz="2631390" rtl="0" eaLnBrk="1" latinLnBrk="0" hangingPunct="1">
        <a:lnSpc>
          <a:spcPct val="90000"/>
        </a:lnSpc>
        <a:spcBef>
          <a:spcPts val="1439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289232" indent="-657846" algn="l" defTabSz="2631390" rtl="0" eaLnBrk="1" latinLnBrk="0" hangingPunct="1">
        <a:lnSpc>
          <a:spcPct val="90000"/>
        </a:lnSpc>
        <a:spcBef>
          <a:spcPts val="1439"/>
        </a:spcBef>
        <a:buFont typeface="Arial" panose="020B0604020202020204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604925" indent="-657846" algn="l" defTabSz="2631390" rtl="0" eaLnBrk="1" latinLnBrk="0" hangingPunct="1">
        <a:lnSpc>
          <a:spcPct val="90000"/>
        </a:lnSpc>
        <a:spcBef>
          <a:spcPts val="1439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4pPr>
      <a:lvl5pPr marL="5920622" indent="-657846" algn="l" defTabSz="2631390" rtl="0" eaLnBrk="1" latinLnBrk="0" hangingPunct="1">
        <a:lnSpc>
          <a:spcPct val="90000"/>
        </a:lnSpc>
        <a:spcBef>
          <a:spcPts val="1439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5pPr>
      <a:lvl6pPr marL="7236311" indent="-657846" algn="l" defTabSz="2631390" rtl="0" eaLnBrk="1" latinLnBrk="0" hangingPunct="1">
        <a:lnSpc>
          <a:spcPct val="90000"/>
        </a:lnSpc>
        <a:spcBef>
          <a:spcPts val="1439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6pPr>
      <a:lvl7pPr marL="8552008" indent="-657846" algn="l" defTabSz="2631390" rtl="0" eaLnBrk="1" latinLnBrk="0" hangingPunct="1">
        <a:lnSpc>
          <a:spcPct val="90000"/>
        </a:lnSpc>
        <a:spcBef>
          <a:spcPts val="1439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7pPr>
      <a:lvl8pPr marL="9867701" indent="-657846" algn="l" defTabSz="2631390" rtl="0" eaLnBrk="1" latinLnBrk="0" hangingPunct="1">
        <a:lnSpc>
          <a:spcPct val="90000"/>
        </a:lnSpc>
        <a:spcBef>
          <a:spcPts val="1439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8pPr>
      <a:lvl9pPr marL="11183394" indent="-657846" algn="l" defTabSz="2631390" rtl="0" eaLnBrk="1" latinLnBrk="0" hangingPunct="1">
        <a:lnSpc>
          <a:spcPct val="90000"/>
        </a:lnSpc>
        <a:spcBef>
          <a:spcPts val="1439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31390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315693" algn="l" defTabSz="2631390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631390" algn="l" defTabSz="2631390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3pPr>
      <a:lvl4pPr marL="3947083" algn="l" defTabSz="2631390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4pPr>
      <a:lvl5pPr marL="5262772" algn="l" defTabSz="2631390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5pPr>
      <a:lvl6pPr marL="6578468" algn="l" defTabSz="2631390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6pPr>
      <a:lvl7pPr marL="7894165" algn="l" defTabSz="2631390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7pPr>
      <a:lvl8pPr marL="9209854" algn="l" defTabSz="2631390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8pPr>
      <a:lvl9pPr marL="10525547" algn="l" defTabSz="2631390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hyperlink" Target="http://premier.gov.ru/media/2010/4/19/29745/photolenta_big_photo.jpe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2369EAFD-20B6-6DE1-98C5-2D4E67915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1714" y="33616156"/>
            <a:ext cx="18430325" cy="440764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E4EE3A1-6BC5-7387-A627-929BE276C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407" y="28853560"/>
            <a:ext cx="8588093" cy="9170240"/>
          </a:xfrm>
          <a:prstGeom prst="rect">
            <a:avLst/>
          </a:prstGeom>
        </p:spPr>
      </p:pic>
      <p:graphicFrame>
        <p:nvGraphicFramePr>
          <p:cNvPr id="23" name="Content Placeholder 22">
            <a:extLst>
              <a:ext uri="{FF2B5EF4-FFF2-40B4-BE49-F238E27FC236}">
                <a16:creationId xmlns:a16="http://schemas.microsoft.com/office/drawing/2014/main" id="{C863F344-EBA2-F074-AA07-B29CC640D64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34201884"/>
              </p:ext>
            </p:extLst>
          </p:nvPr>
        </p:nvGraphicFramePr>
        <p:xfrm>
          <a:off x="15611476" y="23338716"/>
          <a:ext cx="12824895" cy="2226564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5886051">
                  <a:extLst>
                    <a:ext uri="{9D8B030D-6E8A-4147-A177-3AD203B41FA5}">
                      <a16:colId xmlns:a16="http://schemas.microsoft.com/office/drawing/2014/main" val="840978092"/>
                    </a:ext>
                  </a:extLst>
                </a:gridCol>
                <a:gridCol w="2727683">
                  <a:extLst>
                    <a:ext uri="{9D8B030D-6E8A-4147-A177-3AD203B41FA5}">
                      <a16:colId xmlns:a16="http://schemas.microsoft.com/office/drawing/2014/main" val="1205783107"/>
                    </a:ext>
                  </a:extLst>
                </a:gridCol>
                <a:gridCol w="2679830">
                  <a:extLst>
                    <a:ext uri="{9D8B030D-6E8A-4147-A177-3AD203B41FA5}">
                      <a16:colId xmlns:a16="http://schemas.microsoft.com/office/drawing/2014/main" val="3294166916"/>
                    </a:ext>
                  </a:extLst>
                </a:gridCol>
                <a:gridCol w="1531331">
                  <a:extLst>
                    <a:ext uri="{9D8B030D-6E8A-4147-A177-3AD203B41FA5}">
                      <a16:colId xmlns:a16="http://schemas.microsoft.com/office/drawing/2014/main" val="252424847"/>
                    </a:ext>
                  </a:extLst>
                </a:gridCol>
              </a:tblGrid>
              <a:tr h="1531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Параметр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45" marR="55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Среднее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45" marR="55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Диапазон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45" marR="55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45" marR="55145" marT="0" marB="0" anchor="ctr"/>
                </a:tc>
                <a:extLst>
                  <a:ext uri="{0D108BD9-81ED-4DB2-BD59-A6C34878D82A}">
                    <a16:rowId xmlns:a16="http://schemas.microsoft.com/office/drawing/2014/main" val="2649873523"/>
                  </a:ext>
                </a:extLst>
              </a:tr>
              <a:tr h="1531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Высота полета, м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45" marR="55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45" marR="55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78 - 257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45" marR="55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45" marR="55145" marT="0" marB="0" anchor="ctr"/>
                </a:tc>
                <a:extLst>
                  <a:ext uri="{0D108BD9-81ED-4DB2-BD59-A6C34878D82A}">
                    <a16:rowId xmlns:a16="http://schemas.microsoft.com/office/drawing/2014/main" val="1659423421"/>
                  </a:ext>
                </a:extLst>
              </a:tr>
              <a:tr h="1500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Длина трансект, км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45" marR="55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5,01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45" marR="55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0,04 - 14,61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45" marR="55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550,7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45" marR="55145" marT="0" marB="0" anchor="ctr"/>
                </a:tc>
                <a:extLst>
                  <a:ext uri="{0D108BD9-81ED-4DB2-BD59-A6C34878D82A}">
                    <a16:rowId xmlns:a16="http://schemas.microsoft.com/office/drawing/2014/main" val="929424241"/>
                  </a:ext>
                </a:extLst>
              </a:tr>
              <a:tr h="1500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 ширины трансекты, км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45" marR="55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0,95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45" marR="55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0,38 - 1,26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45" marR="55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45" marR="55145" marT="0" marB="0" anchor="ctr"/>
                </a:tc>
                <a:extLst>
                  <a:ext uri="{0D108BD9-81ED-4DB2-BD59-A6C34878D82A}">
                    <a16:rowId xmlns:a16="http://schemas.microsoft.com/office/drawing/2014/main" val="2052565943"/>
                  </a:ext>
                </a:extLst>
              </a:tr>
              <a:tr h="1500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Обследованная акватория, км²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45" marR="55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9,46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45" marR="55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0,07 - 26,95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45" marR="55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1040,9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45" marR="55145" marT="0" marB="0" anchor="ctr"/>
                </a:tc>
                <a:extLst>
                  <a:ext uri="{0D108BD9-81ED-4DB2-BD59-A6C34878D82A}">
                    <a16:rowId xmlns:a16="http://schemas.microsoft.com/office/drawing/2014/main" val="3321796766"/>
                  </a:ext>
                </a:extLst>
              </a:tr>
              <a:tr h="1500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Учтено</a:t>
                      </a:r>
                      <a:r>
                        <a:rPr lang="en-US" sz="24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белух</a:t>
                      </a:r>
                      <a:r>
                        <a:rPr lang="en-US" sz="24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</a:t>
                      </a:r>
                      <a:r>
                        <a:rPr lang="en-US" sz="24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45" marR="55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2,03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45" marR="55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0 - 46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45" marR="55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</a:t>
                      </a:r>
                      <a:endParaRPr lang="en-US" sz="2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145" marR="55145" marT="0" marB="0" anchor="ctr"/>
                </a:tc>
                <a:extLst>
                  <a:ext uri="{0D108BD9-81ED-4DB2-BD59-A6C34878D82A}">
                    <a16:rowId xmlns:a16="http://schemas.microsoft.com/office/drawing/2014/main" val="58801116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DB19ACF-5BF6-C3D9-1C2E-B64C54C4CD9B}"/>
              </a:ext>
            </a:extLst>
          </p:cNvPr>
          <p:cNvSpPr txBox="1"/>
          <p:nvPr/>
        </p:nvSpPr>
        <p:spPr>
          <a:xfrm>
            <a:off x="3585411" y="5235784"/>
            <a:ext cx="23004377" cy="1831571"/>
          </a:xfrm>
          <a:prstGeom prst="rect">
            <a:avLst/>
          </a:prstGeom>
          <a:noFill/>
        </p:spPr>
        <p:txBody>
          <a:bodyPr wrap="square" lIns="350819" tIns="175409" rIns="350819" bIns="175409" rtlCol="0">
            <a:spAutoFit/>
          </a:bodyPr>
          <a:lstStyle/>
          <a:p>
            <a:pPr algn="ctr"/>
            <a:r>
              <a:rPr lang="ru-RU" sz="4800" b="1" dirty="0">
                <a:latin typeface="Arial" panose="020B0604020202020204" pitchFamily="34" charset="0"/>
                <a:ea typeface="Rising Sun SemiBold" pitchFamily="2" charset="-128"/>
                <a:cs typeface="Arial" panose="020B0604020202020204" pitchFamily="34" charset="0"/>
              </a:rPr>
              <a:t>Авиационный учет белух (</a:t>
            </a:r>
            <a:r>
              <a:rPr lang="en-US" sz="4800" b="1" dirty="0">
                <a:latin typeface="Arial" panose="020B0604020202020204" pitchFamily="34" charset="0"/>
                <a:ea typeface="Rising Sun SemiBold" pitchFamily="2" charset="-128"/>
                <a:cs typeface="Arial" panose="020B0604020202020204" pitchFamily="34" charset="0"/>
              </a:rPr>
              <a:t>D</a:t>
            </a:r>
            <a:r>
              <a:rPr lang="ru-RU" sz="4800" b="1" dirty="0">
                <a:latin typeface="Arial" panose="020B0604020202020204" pitchFamily="34" charset="0"/>
                <a:ea typeface="Rising Sun SemiBold" pitchFamily="2" charset="-128"/>
                <a:cs typeface="Arial" panose="020B0604020202020204" pitchFamily="34" charset="0"/>
              </a:rPr>
              <a:t>ELPHINAPTERUS LEUCAS) в Анадырском лимане в период летнего нагула, 2023-2024 гг.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2C723B-C1CD-3880-C15F-A14920A9B5E6}"/>
              </a:ext>
            </a:extLst>
          </p:cNvPr>
          <p:cNvSpPr txBox="1"/>
          <p:nvPr/>
        </p:nvSpPr>
        <p:spPr>
          <a:xfrm>
            <a:off x="2454514" y="7036447"/>
            <a:ext cx="25393887" cy="1092908"/>
          </a:xfrm>
          <a:prstGeom prst="rect">
            <a:avLst/>
          </a:prstGeom>
          <a:noFill/>
        </p:spPr>
        <p:txBody>
          <a:bodyPr wrap="square" lIns="350819" tIns="175409" rIns="350819" bIns="175409">
            <a:spAutoFit/>
          </a:bodyPr>
          <a:lstStyle/>
          <a:p>
            <a:pPr algn="ctr"/>
            <a:r>
              <a:rPr lang="ru-RU" sz="4800" u="sng" dirty="0">
                <a:latin typeface="Arial" panose="020B0604020202020204" pitchFamily="34" charset="0"/>
                <a:ea typeface="Rising Sun Medium" pitchFamily="2" charset="-128"/>
                <a:cs typeface="Arial" panose="020B0604020202020204" pitchFamily="34" charset="0"/>
              </a:rPr>
              <a:t>Труханова И.С., </a:t>
            </a:r>
            <a:r>
              <a:rPr lang="ru-RU" sz="4800" b="1" u="sng" dirty="0">
                <a:latin typeface="Arial" panose="020B0604020202020204" pitchFamily="34" charset="0"/>
                <a:ea typeface="Rising Sun Medium" pitchFamily="2" charset="-128"/>
                <a:cs typeface="Arial" panose="020B0604020202020204" pitchFamily="34" charset="0"/>
              </a:rPr>
              <a:t>Литовка Д.И.</a:t>
            </a:r>
            <a:r>
              <a:rPr lang="ru-RU" sz="4800" u="sng" dirty="0">
                <a:latin typeface="Arial" panose="020B0604020202020204" pitchFamily="34" charset="0"/>
                <a:ea typeface="Rising Sun Medium" pitchFamily="2" charset="-128"/>
                <a:cs typeface="Arial" panose="020B0604020202020204" pitchFamily="34" charset="0"/>
              </a:rPr>
              <a:t>, Розенфельд С.Б.</a:t>
            </a:r>
            <a:endParaRPr lang="ru-RU" sz="4800" baseline="30000" dirty="0">
              <a:latin typeface="Arial" panose="020B0604020202020204" pitchFamily="34" charset="0"/>
              <a:ea typeface="Rising Sun Medium" pitchFamily="2" charset="-128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182F1B-6096-1BEA-90CC-4F5CF267EE2B}"/>
              </a:ext>
            </a:extLst>
          </p:cNvPr>
          <p:cNvSpPr txBox="1"/>
          <p:nvPr/>
        </p:nvSpPr>
        <p:spPr>
          <a:xfrm>
            <a:off x="3273163" y="8117097"/>
            <a:ext cx="23756588" cy="2016237"/>
          </a:xfrm>
          <a:prstGeom prst="rect">
            <a:avLst/>
          </a:prstGeom>
          <a:noFill/>
        </p:spPr>
        <p:txBody>
          <a:bodyPr wrap="square" lIns="350819" tIns="175409" rIns="350819" bIns="175409">
            <a:sp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ea typeface="Rising Sun" pitchFamily="2" charset="-128"/>
                <a:cs typeface="Arial" panose="020B0604020202020204" pitchFamily="34" charset="0"/>
              </a:rPr>
              <a:t>1 – РООССММ «Совет по морским млекопитающим» </a:t>
            </a:r>
          </a:p>
          <a:p>
            <a:pPr algn="ctr"/>
            <a:r>
              <a:rPr lang="ru-RU" sz="3600" dirty="0">
                <a:latin typeface="Arial" panose="020B0604020202020204" pitchFamily="34" charset="0"/>
                <a:ea typeface="Rising Sun" pitchFamily="2" charset="-128"/>
                <a:cs typeface="Arial" panose="020B0604020202020204" pitchFamily="34" charset="0"/>
              </a:rPr>
              <a:t>2 – АНО «Чукотский арктический научный центр» </a:t>
            </a:r>
          </a:p>
          <a:p>
            <a:pPr algn="ctr"/>
            <a:r>
              <a:rPr lang="ru-RU" sz="3600" dirty="0">
                <a:latin typeface="Arial" panose="020B0604020202020204" pitchFamily="34" charset="0"/>
                <a:ea typeface="Rising Sun" pitchFamily="2" charset="-128"/>
                <a:cs typeface="Arial" panose="020B0604020202020204" pitchFamily="34" charset="0"/>
              </a:rPr>
              <a:t>3 - ИПЭЭ им. А.Н. Северцова, РАН</a:t>
            </a:r>
          </a:p>
        </p:txBody>
      </p:sp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F4BE48DD-B50D-0D85-46BA-3435811768C8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917317440"/>
              </p:ext>
            </p:extLst>
          </p:nvPr>
        </p:nvGraphicFramePr>
        <p:xfrm>
          <a:off x="1843603" y="23338716"/>
          <a:ext cx="12824898" cy="2226564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6324504">
                  <a:extLst>
                    <a:ext uri="{9D8B030D-6E8A-4147-A177-3AD203B41FA5}">
                      <a16:colId xmlns:a16="http://schemas.microsoft.com/office/drawing/2014/main" val="981299881"/>
                    </a:ext>
                  </a:extLst>
                </a:gridCol>
                <a:gridCol w="2159587">
                  <a:extLst>
                    <a:ext uri="{9D8B030D-6E8A-4147-A177-3AD203B41FA5}">
                      <a16:colId xmlns:a16="http://schemas.microsoft.com/office/drawing/2014/main" val="1340236644"/>
                    </a:ext>
                  </a:extLst>
                </a:gridCol>
                <a:gridCol w="2514376">
                  <a:extLst>
                    <a:ext uri="{9D8B030D-6E8A-4147-A177-3AD203B41FA5}">
                      <a16:colId xmlns:a16="http://schemas.microsoft.com/office/drawing/2014/main" val="604084889"/>
                    </a:ext>
                  </a:extLst>
                </a:gridCol>
                <a:gridCol w="1826431">
                  <a:extLst>
                    <a:ext uri="{9D8B030D-6E8A-4147-A177-3AD203B41FA5}">
                      <a16:colId xmlns:a16="http://schemas.microsoft.com/office/drawing/2014/main" val="191156129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Параметр</a:t>
                      </a:r>
                      <a:endParaRPr lang="en-US" sz="2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Среднее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Диапазон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09555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Высота полета, м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</a:t>
                      </a:r>
                      <a:endParaRPr lang="en-US" sz="2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27 - 224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37356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Длина</a:t>
                      </a:r>
                      <a:r>
                        <a:rPr lang="en-US" sz="24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трансект</a:t>
                      </a:r>
                      <a:r>
                        <a:rPr lang="en-US" sz="24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  <a:endParaRPr lang="en-US" sz="2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4,88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0,75 - 14,02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453,4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13335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 ширины трансекты, км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0,85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0,13 - 1,1</a:t>
                      </a:r>
                      <a:endParaRPr lang="en-US" sz="2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70225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Обследованная</a:t>
                      </a:r>
                      <a:r>
                        <a:rPr lang="en-US" sz="24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акватория</a:t>
                      </a:r>
                      <a:r>
                        <a:rPr lang="en-US" sz="24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км²</a:t>
                      </a:r>
                      <a:endParaRPr lang="en-US" sz="2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7,95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0,97 - 26,07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739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25226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Учтено белух, шт.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0,77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0 - 16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US" sz="2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1290856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8CD36EBA-5940-CF36-765B-A02A1A3E6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433" y="10596543"/>
            <a:ext cx="8823067" cy="52117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CC3F5E-4612-C7C1-7E37-172D85CBD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434" y="16143278"/>
            <a:ext cx="27728604" cy="12061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7A5DBC-1542-62B2-581A-972B6C592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1714" y="10596543"/>
            <a:ext cx="18414282" cy="52117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2068E8E-A6BA-8006-CF17-B2EA956EFBE8}"/>
              </a:ext>
            </a:extLst>
          </p:cNvPr>
          <p:cNvSpPr txBox="1"/>
          <p:nvPr/>
        </p:nvSpPr>
        <p:spPr>
          <a:xfrm>
            <a:off x="1748647" y="10876072"/>
            <a:ext cx="7955340" cy="4612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ВВЕДЕНИЕ</a:t>
            </a:r>
            <a:endParaRPr lang="en-US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Анадырская субпопуляция белух образует устойчивую летнюю агрегацию в Анадырском лимане (западная часть Берингова моря). </a:t>
            </a:r>
            <a:r>
              <a:rPr lang="ru-RU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Целью</a:t>
            </a:r>
            <a:r>
              <a:rPr lang="ru-RU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исследования являлась оценка численности и распределения белух в акватории лимана в летний период нагула. </a:t>
            </a:r>
            <a:r>
              <a:rPr lang="en-US" sz="2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Авиаучет</a:t>
            </a:r>
            <a:r>
              <a:rPr lang="en-U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в </a:t>
            </a:r>
            <a:r>
              <a:rPr lang="en-US" sz="2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этом</a:t>
            </a:r>
            <a:r>
              <a:rPr lang="en-U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районе</a:t>
            </a:r>
            <a:r>
              <a:rPr lang="en-U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проводился</a:t>
            </a:r>
            <a:r>
              <a:rPr lang="en-U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впервые</a:t>
            </a:r>
            <a:r>
              <a:rPr lang="en-U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2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летом</a:t>
            </a:r>
            <a:r>
              <a:rPr lang="en-U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2023 и 2024 </a:t>
            </a:r>
            <a:r>
              <a:rPr lang="en-US" sz="2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годов</a:t>
            </a:r>
            <a:r>
              <a:rPr lang="en-U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400B1E-1EE4-70D7-9E69-AEA72AD2F1A2}"/>
              </a:ext>
            </a:extLst>
          </p:cNvPr>
          <p:cNvSpPr txBox="1"/>
          <p:nvPr/>
        </p:nvSpPr>
        <p:spPr>
          <a:xfrm>
            <a:off x="11049000" y="10893723"/>
            <a:ext cx="17743801" cy="4629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МЕТОДЫ</a:t>
            </a:r>
            <a:endParaRPr lang="en-US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15000"/>
              </a:lnSpc>
              <a:spcAft>
                <a:spcPts val="800"/>
              </a:spcAft>
              <a:buSzPct val="8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8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Район исследования</a:t>
            </a:r>
            <a:r>
              <a:rPr lang="ru-RU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r>
              <a:rPr lang="ru-RU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Анадырский лиман, включая устья рек Анадырь, Канчалан и Великая.</a:t>
            </a:r>
            <a:endParaRPr lang="en-US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15000"/>
              </a:lnSpc>
              <a:spcAft>
                <a:spcPts val="800"/>
              </a:spcAft>
              <a:buSzPct val="8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8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Платформа</a:t>
            </a:r>
            <a:r>
              <a:rPr lang="ru-RU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r>
              <a:rPr lang="ru-RU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Гидросамолёт СТЕРХ С1.</a:t>
            </a:r>
            <a:endParaRPr lang="en-US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15000"/>
              </a:lnSpc>
              <a:spcAft>
                <a:spcPts val="800"/>
              </a:spcAft>
              <a:buSzPct val="8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Даты:</a:t>
            </a:r>
            <a:r>
              <a:rPr lang="ru-RU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9 августа 2023 и 29 июля 2024 г.</a:t>
            </a:r>
            <a:endParaRPr lang="en-US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15000"/>
              </a:lnSpc>
              <a:spcAft>
                <a:spcPts val="800"/>
              </a:spcAft>
              <a:buSzPct val="8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Метод учета:</a:t>
            </a:r>
            <a:r>
              <a:rPr lang="ru-RU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Визуальное наблюдение двумя наблюдателями в угле 0–78,5° от вертикали.</a:t>
            </a:r>
            <a:endParaRPr lang="en-US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15000"/>
              </a:lnSpc>
              <a:spcAft>
                <a:spcPts val="800"/>
              </a:spcAft>
              <a:buSzPct val="8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Оценка плотности:</a:t>
            </a:r>
            <a:r>
              <a:rPr lang="ru-RU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GLM</a:t>
            </a:r>
            <a:r>
              <a:rPr lang="ru-RU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с отрицательным биномиальным распределением; предикторы – расстояние до берега и до выхода из лимана; </a:t>
            </a:r>
            <a:r>
              <a:rPr lang="ru-RU" sz="2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бутстрэп</a:t>
            </a:r>
            <a:r>
              <a:rPr lang="ru-RU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для оценки доверительного интервала</a:t>
            </a:r>
            <a:r>
              <a:rPr lang="en-U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>
              <a:lnSpc>
                <a:spcPct val="115000"/>
              </a:lnSpc>
              <a:spcAft>
                <a:spcPts val="800"/>
              </a:spcAft>
              <a:buSzPct val="8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Поправка на доступность животных под водой:</a:t>
            </a:r>
            <a:r>
              <a:rPr lang="ru-RU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</a:t>
            </a:r>
            <a:r>
              <a:rPr lang="ru-RU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= 1 / 2.7 = 0.349</a:t>
            </a:r>
            <a:r>
              <a:rPr lang="en-U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ru-RU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(Литовка и др., 2002).</a:t>
            </a:r>
            <a:endParaRPr lang="en-US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2E6E17AD-0D25-30D1-3E14-483FFB4735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932286"/>
              </p:ext>
            </p:extLst>
          </p:nvPr>
        </p:nvGraphicFramePr>
        <p:xfrm>
          <a:off x="1843602" y="26637365"/>
          <a:ext cx="12824900" cy="1515618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5993242">
                  <a:extLst>
                    <a:ext uri="{9D8B030D-6E8A-4147-A177-3AD203B41FA5}">
                      <a16:colId xmlns:a16="http://schemas.microsoft.com/office/drawing/2014/main" val="252905573"/>
                    </a:ext>
                  </a:extLst>
                </a:gridCol>
                <a:gridCol w="1584468">
                  <a:extLst>
                    <a:ext uri="{9D8B030D-6E8A-4147-A177-3AD203B41FA5}">
                      <a16:colId xmlns:a16="http://schemas.microsoft.com/office/drawing/2014/main" val="1599058410"/>
                    </a:ext>
                  </a:extLst>
                </a:gridCol>
                <a:gridCol w="1792952">
                  <a:extLst>
                    <a:ext uri="{9D8B030D-6E8A-4147-A177-3AD203B41FA5}">
                      <a16:colId xmlns:a16="http://schemas.microsoft.com/office/drawing/2014/main" val="3336688914"/>
                    </a:ext>
                  </a:extLst>
                </a:gridCol>
                <a:gridCol w="1209200">
                  <a:extLst>
                    <a:ext uri="{9D8B030D-6E8A-4147-A177-3AD203B41FA5}">
                      <a16:colId xmlns:a16="http://schemas.microsoft.com/office/drawing/2014/main" val="3377956774"/>
                    </a:ext>
                  </a:extLst>
                </a:gridCol>
                <a:gridCol w="2245038">
                  <a:extLst>
                    <a:ext uri="{9D8B030D-6E8A-4147-A177-3AD203B41FA5}">
                      <a16:colId xmlns:a16="http://schemas.microsoft.com/office/drawing/2014/main" val="145333896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Параметр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</a:t>
                      </a:r>
                      <a:endParaRPr lang="en-US" sz="2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42454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Численность, N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488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</a:t>
                      </a:r>
                      <a:r>
                        <a:rPr lang="ru-RU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106-1254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89207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с поправкой на доступность, </a:t>
                      </a:r>
                      <a:r>
                        <a:rPr lang="en-US" sz="24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2400" kern="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en-US" sz="2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563</a:t>
                      </a:r>
                      <a:endParaRPr lang="en-US" sz="24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361</a:t>
                      </a:r>
                      <a:r>
                        <a:rPr lang="ru-RU" sz="24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4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24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4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n-US" sz="24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304-3586</a:t>
                      </a:r>
                      <a:endParaRPr lang="en-US" sz="24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4144044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A99637C-3242-6B5F-1518-EEB7593074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880260"/>
              </p:ext>
            </p:extLst>
          </p:nvPr>
        </p:nvGraphicFramePr>
        <p:xfrm>
          <a:off x="15611474" y="26637365"/>
          <a:ext cx="12824897" cy="1515618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5889619">
                  <a:extLst>
                    <a:ext uri="{9D8B030D-6E8A-4147-A177-3AD203B41FA5}">
                      <a16:colId xmlns:a16="http://schemas.microsoft.com/office/drawing/2014/main" val="821829694"/>
                    </a:ext>
                  </a:extLst>
                </a:gridCol>
                <a:gridCol w="2138648">
                  <a:extLst>
                    <a:ext uri="{9D8B030D-6E8A-4147-A177-3AD203B41FA5}">
                      <a16:colId xmlns:a16="http://schemas.microsoft.com/office/drawing/2014/main" val="402353801"/>
                    </a:ext>
                  </a:extLst>
                </a:gridCol>
                <a:gridCol w="997376">
                  <a:extLst>
                    <a:ext uri="{9D8B030D-6E8A-4147-A177-3AD203B41FA5}">
                      <a16:colId xmlns:a16="http://schemas.microsoft.com/office/drawing/2014/main" val="1943978841"/>
                    </a:ext>
                  </a:extLst>
                </a:gridCol>
                <a:gridCol w="1196193">
                  <a:extLst>
                    <a:ext uri="{9D8B030D-6E8A-4147-A177-3AD203B41FA5}">
                      <a16:colId xmlns:a16="http://schemas.microsoft.com/office/drawing/2014/main" val="1367786746"/>
                    </a:ext>
                  </a:extLst>
                </a:gridCol>
                <a:gridCol w="2603061">
                  <a:extLst>
                    <a:ext uri="{9D8B030D-6E8A-4147-A177-3AD203B41FA5}">
                      <a16:colId xmlns:a16="http://schemas.microsoft.com/office/drawing/2014/main" val="320518745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Параметр</a:t>
                      </a:r>
                      <a:endParaRPr lang="en-US" sz="2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</a:t>
                      </a:r>
                      <a:endParaRPr lang="en-US" sz="2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43588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</a:t>
                      </a:r>
                      <a:r>
                        <a:rPr lang="ru-RU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1081</a:t>
                      </a:r>
                      <a:endParaRPr lang="en-US" sz="2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476-2118</a:t>
                      </a:r>
                      <a:endParaRPr lang="en-US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85021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с поправкой на доступность, </a:t>
                      </a:r>
                      <a:r>
                        <a:rPr lang="en-US" sz="24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2400" kern="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en-US" sz="2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400" b="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753</a:t>
                      </a:r>
                      <a:endParaRPr lang="en-US" sz="24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1086</a:t>
                      </a:r>
                      <a:endParaRPr lang="en-US" sz="24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24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4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24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1285-5718</a:t>
                      </a:r>
                      <a:endParaRPr lang="en-US" sz="24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1428807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CBED859A-D002-54EB-BD32-7F0D5B0B2452}"/>
              </a:ext>
            </a:extLst>
          </p:cNvPr>
          <p:cNvSpPr txBox="1"/>
          <p:nvPr/>
        </p:nvSpPr>
        <p:spPr>
          <a:xfrm>
            <a:off x="2037004" y="29244230"/>
            <a:ext cx="7574474" cy="8388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ОБСУЖДЕНИЕ</a:t>
            </a:r>
            <a:endParaRPr lang="en-US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15000"/>
              </a:lnSpc>
              <a:spcAft>
                <a:spcPts val="800"/>
              </a:spcAft>
              <a:buSzPct val="8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Учет 2024 г. дал более точную оценку благодаря расширению площади и увеличению числа наблюдений.</a:t>
            </a:r>
            <a:endParaRPr lang="en-US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15000"/>
              </a:lnSpc>
              <a:spcAft>
                <a:spcPts val="800"/>
              </a:spcAft>
              <a:buSzPct val="8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Значения </a:t>
            </a:r>
            <a:r>
              <a:rPr lang="en-U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Nc</a:t>
            </a:r>
            <a:r>
              <a:rPr lang="ru-RU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близки к экспертной оценке </a:t>
            </a:r>
            <a:r>
              <a:rPr lang="en-US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IUCN</a:t>
            </a:r>
            <a:r>
              <a:rPr lang="ru-RU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</a:t>
            </a:r>
            <a:r>
              <a:rPr lang="en-US" sz="2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Lowry et al., </a:t>
            </a:r>
            <a:r>
              <a:rPr lang="ru-RU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2017) - ~3000 особей.</a:t>
            </a:r>
            <a:endParaRPr lang="en-US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15000"/>
              </a:lnSpc>
              <a:spcAft>
                <a:spcPts val="800"/>
              </a:spcAft>
              <a:buSzPct val="8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Пространственное распределение белух изменчиво: в 2023 г. предикторы не были значимыми, в 2024 г. выявлено предпочтение зон ближе к выходу из лимана.</a:t>
            </a:r>
            <a:endParaRPr lang="en-US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15000"/>
              </a:lnSpc>
              <a:spcAft>
                <a:spcPts val="800"/>
              </a:spcAft>
              <a:buSzPct val="8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2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бутстрэпа</a:t>
            </a:r>
            <a:r>
              <a:rPr lang="ru-RU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даёт более устойчивую и реалистичную оценку погрешности и доверительных интервалов при наличии сложной структуры в данных.</a:t>
            </a:r>
            <a:endParaRPr lang="en-US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A393B4-5E4F-806D-9A5E-C02BADE0038C}"/>
              </a:ext>
            </a:extLst>
          </p:cNvPr>
          <p:cNvSpPr txBox="1"/>
          <p:nvPr/>
        </p:nvSpPr>
        <p:spPr>
          <a:xfrm>
            <a:off x="11049000" y="33803163"/>
            <a:ext cx="17743801" cy="2835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ЗАКЛЮЧЕНИЯ</a:t>
            </a:r>
            <a:endParaRPr lang="en-US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15000"/>
              </a:lnSpc>
              <a:spcAft>
                <a:spcPts val="800"/>
              </a:spcAft>
              <a:buSzPct val="8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Анадырский лиман - ключевая акватория для субпопуляции белух в летний период нагула.</a:t>
            </a:r>
            <a:endParaRPr lang="en-US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15000"/>
              </a:lnSpc>
              <a:spcAft>
                <a:spcPts val="800"/>
              </a:spcAft>
              <a:buSzPct val="8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Данные 2024 г.  </a:t>
            </a:r>
            <a:r>
              <a:rPr lang="en-US" sz="2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Nc = 2753 95%CI (1285-5718)</a:t>
            </a:r>
            <a:r>
              <a:rPr lang="en-US" sz="2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- </a:t>
            </a:r>
            <a:r>
              <a:rPr lang="ru-RU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являются на текущий момент наиболее точной оценкой численности субпопуляции.</a:t>
            </a:r>
            <a:endParaRPr lang="en-US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15000"/>
              </a:lnSpc>
              <a:spcAft>
                <a:spcPts val="800"/>
              </a:spcAft>
              <a:buSzPct val="8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Необходима регулярность мониторинга белухи в условиях климатических изменений.</a:t>
            </a:r>
            <a:endParaRPr lang="en-US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14E281-A2AD-1564-C337-35D8BA4E5D81}"/>
              </a:ext>
            </a:extLst>
          </p:cNvPr>
          <p:cNvSpPr txBox="1"/>
          <p:nvPr/>
        </p:nvSpPr>
        <p:spPr>
          <a:xfrm>
            <a:off x="11187709" y="36747571"/>
            <a:ext cx="16660692" cy="1143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БЛАГОДАРНОСТИ</a:t>
            </a:r>
            <a:endParaRPr lang="en-US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Особая благодарность пилоту Г.В. </a:t>
            </a:r>
            <a:r>
              <a:rPr lang="ru-RU" sz="2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Киртаеву</a:t>
            </a:r>
            <a:r>
              <a:rPr lang="ru-RU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за помощь в полётах и учётах в условиях Арктики.</a:t>
            </a:r>
            <a:endParaRPr lang="en-US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D7E9BB-70F7-CC1C-55BE-F89514779FE3}"/>
              </a:ext>
            </a:extLst>
          </p:cNvPr>
          <p:cNvSpPr txBox="1"/>
          <p:nvPr/>
        </p:nvSpPr>
        <p:spPr>
          <a:xfrm>
            <a:off x="1560259" y="22615293"/>
            <a:ext cx="27728604" cy="529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sz="2800" kern="0" dirty="0">
                <a:solidFill>
                  <a:srgbClr val="1B1C1D"/>
                </a:solidFill>
                <a:effectLst/>
                <a:latin typeface="Arial" panose="020B0604020202020204" pitchFamily="34" charset="0"/>
                <a:ea typeface="Google Sans Text"/>
                <a:cs typeface="Arial" panose="020B0604020202020204" pitchFamily="34" charset="0"/>
              </a:rPr>
              <a:t>Таблица 1 - Параметры учета в пересчете на одну ячейку учетной сетки площадью 25 км²</a:t>
            </a:r>
            <a:endParaRPr lang="en-US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03CC7AD-8F3E-4F3C-87AC-A308419A609C}"/>
              </a:ext>
            </a:extLst>
          </p:cNvPr>
          <p:cNvSpPr txBox="1"/>
          <p:nvPr/>
        </p:nvSpPr>
        <p:spPr>
          <a:xfrm>
            <a:off x="8490710" y="25837727"/>
            <a:ext cx="14750289" cy="529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sz="2800" kern="0" dirty="0">
                <a:solidFill>
                  <a:srgbClr val="1B1C1D"/>
                </a:solidFill>
                <a:effectLst/>
                <a:latin typeface="Arial" panose="020B0604020202020204" pitchFamily="34" charset="0"/>
                <a:ea typeface="Google Sans Text"/>
                <a:cs typeface="Arial" panose="020B0604020202020204" pitchFamily="34" charset="0"/>
              </a:rPr>
              <a:t>Таблица </a:t>
            </a:r>
            <a:r>
              <a:rPr lang="en-US" sz="2800" kern="0" dirty="0">
                <a:solidFill>
                  <a:srgbClr val="1B1C1D"/>
                </a:solidFill>
                <a:effectLst/>
                <a:latin typeface="Arial" panose="020B0604020202020204" pitchFamily="34" charset="0"/>
                <a:ea typeface="Google Sans Text"/>
                <a:cs typeface="Arial" panose="020B0604020202020204" pitchFamily="34" charset="0"/>
              </a:rPr>
              <a:t>2</a:t>
            </a:r>
            <a:r>
              <a:rPr lang="ru-RU" sz="2800" kern="0" dirty="0">
                <a:solidFill>
                  <a:srgbClr val="1B1C1D"/>
                </a:solidFill>
                <a:effectLst/>
                <a:latin typeface="Arial" panose="020B0604020202020204" pitchFamily="34" charset="0"/>
                <a:ea typeface="Google Sans Text"/>
                <a:cs typeface="Arial" panose="020B0604020202020204" pitchFamily="34" charset="0"/>
              </a:rPr>
              <a:t> - Результаты оценки численности белух </a:t>
            </a:r>
            <a:r>
              <a:rPr lang="ru-RU" sz="2800" kern="0" dirty="0">
                <a:solidFill>
                  <a:srgbClr val="1B1C1D"/>
                </a:solidFill>
                <a:latin typeface="Arial" panose="020B0604020202020204" pitchFamily="34" charset="0"/>
                <a:ea typeface="Google Sans Text"/>
                <a:cs typeface="Arial" panose="020B0604020202020204" pitchFamily="34" charset="0"/>
              </a:rPr>
              <a:t>по данным </a:t>
            </a:r>
            <a:r>
              <a:rPr lang="en-US" sz="2800" kern="0" dirty="0">
                <a:solidFill>
                  <a:srgbClr val="1B1C1D"/>
                </a:solidFill>
                <a:effectLst/>
                <a:latin typeface="Arial" panose="020B0604020202020204" pitchFamily="34" charset="0"/>
                <a:ea typeface="Google Sans Text"/>
                <a:cs typeface="Arial" panose="020B0604020202020204" pitchFamily="34" charset="0"/>
              </a:rPr>
              <a:t>2023 </a:t>
            </a:r>
            <a:r>
              <a:rPr lang="ru-RU" sz="2800" kern="0" dirty="0">
                <a:solidFill>
                  <a:srgbClr val="1B1C1D"/>
                </a:solidFill>
                <a:effectLst/>
                <a:latin typeface="Arial" panose="020B0604020202020204" pitchFamily="34" charset="0"/>
                <a:ea typeface="Google Sans Text"/>
                <a:cs typeface="Arial" panose="020B0604020202020204" pitchFamily="34" charset="0"/>
              </a:rPr>
              <a:t>и 2024</a:t>
            </a:r>
            <a:r>
              <a:rPr lang="ru-RU" sz="2800" kern="0" dirty="0">
                <a:solidFill>
                  <a:srgbClr val="1B1C1D"/>
                </a:solidFill>
                <a:latin typeface="Arial" panose="020B0604020202020204" pitchFamily="34" charset="0"/>
                <a:ea typeface="Google Sans Text"/>
                <a:cs typeface="Arial" panose="020B0604020202020204" pitchFamily="34" charset="0"/>
              </a:rPr>
              <a:t> г.</a:t>
            </a:r>
            <a:endParaRPr lang="en-US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 descr="A map of the earth&#10;&#10;AI-generated content may be incorrect.">
            <a:extLst>
              <a:ext uri="{FF2B5EF4-FFF2-40B4-BE49-F238E27FC236}">
                <a16:creationId xmlns:a16="http://schemas.microsoft.com/office/drawing/2014/main" id="{AE215C6B-FF9E-937C-75AC-B808356FB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6659" r="7251"/>
          <a:stretch>
            <a:fillRect/>
          </a:stretch>
        </p:blipFill>
        <p:spPr>
          <a:xfrm>
            <a:off x="16700929" y="29050401"/>
            <a:ext cx="10645985" cy="4407645"/>
          </a:xfrm>
          <a:prstGeom prst="rect">
            <a:avLst/>
          </a:prstGeom>
        </p:spPr>
      </p:pic>
      <p:pic>
        <p:nvPicPr>
          <p:cNvPr id="46" name="Picture 45" descr="A map of a heart&#10;&#10;AI-generated content may be incorrect.">
            <a:extLst>
              <a:ext uri="{FF2B5EF4-FFF2-40B4-BE49-F238E27FC236}">
                <a16:creationId xmlns:a16="http://schemas.microsoft.com/office/drawing/2014/main" id="{BCDAE679-C0EF-AFAF-D2DF-A5D0EBBF77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" r="7445"/>
          <a:stretch>
            <a:fillRect/>
          </a:stretch>
        </p:blipFill>
        <p:spPr>
          <a:xfrm>
            <a:off x="16771391" y="17630851"/>
            <a:ext cx="10321531" cy="458694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BA5916F-9B35-F18B-B0E9-626D7E9F1674}"/>
              </a:ext>
            </a:extLst>
          </p:cNvPr>
          <p:cNvSpPr txBox="1"/>
          <p:nvPr/>
        </p:nvSpPr>
        <p:spPr>
          <a:xfrm>
            <a:off x="2303371" y="16239086"/>
            <a:ext cx="25668729" cy="1056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Aft>
                <a:spcPts val="800"/>
              </a:spcAft>
              <a:buNone/>
            </a:pPr>
            <a:r>
              <a:rPr lang="ru-RU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РЕЗУЛЬТАТЫ</a:t>
            </a:r>
          </a:p>
          <a:p>
            <a:pPr marL="0" marR="0">
              <a:spcAft>
                <a:spcPts val="800"/>
              </a:spcAft>
              <a:buNone/>
            </a:pPr>
            <a:r>
              <a:rPr lang="ru-RU" sz="28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			2023								2024	</a:t>
            </a:r>
            <a:endParaRPr lang="en-US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50" descr="A blueprint of a map&#10;&#10;AI-generated content may be incorrect.">
            <a:extLst>
              <a:ext uri="{FF2B5EF4-FFF2-40B4-BE49-F238E27FC236}">
                <a16:creationId xmlns:a16="http://schemas.microsoft.com/office/drawing/2014/main" id="{A5533013-C3A8-FDEA-122C-4BA4048DBC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7" r="8619"/>
          <a:stretch>
            <a:fillRect/>
          </a:stretch>
        </p:blipFill>
        <p:spPr>
          <a:xfrm>
            <a:off x="3273163" y="17624096"/>
            <a:ext cx="10321531" cy="4661071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55AA878-6278-C1F1-CDCF-1A2D2B723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714" y="29175691"/>
            <a:ext cx="5811476" cy="3871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0FD9274-81AD-0922-ADE3-42130783DDE0}"/>
              </a:ext>
            </a:extLst>
          </p:cNvPr>
          <p:cNvSpPr txBox="1"/>
          <p:nvPr/>
        </p:nvSpPr>
        <p:spPr>
          <a:xfrm>
            <a:off x="21359899" y="38083123"/>
            <a:ext cx="7361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*фото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http://premier.gov.ru/media/2010/4/19/29745/photolenta_big_photo.jpeg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6ADB199-77CE-27F8-09E0-E6192FD57784}"/>
              </a:ext>
            </a:extLst>
          </p:cNvPr>
          <p:cNvSpPr txBox="1"/>
          <p:nvPr/>
        </p:nvSpPr>
        <p:spPr>
          <a:xfrm>
            <a:off x="14125811" y="28536060"/>
            <a:ext cx="13882594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sz="2400" b="1" kern="0" dirty="0">
                <a:solidFill>
                  <a:srgbClr val="1B1C1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Ожидаемое распределение белух по данным 2024 г.</a:t>
            </a:r>
            <a:endParaRPr lang="en-US" sz="24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7DCF174-063D-3210-7F76-0725E5B4658A}"/>
              </a:ext>
            </a:extLst>
          </p:cNvPr>
          <p:cNvSpPr txBox="1"/>
          <p:nvPr/>
        </p:nvSpPr>
        <p:spPr>
          <a:xfrm>
            <a:off x="12496800" y="7067355"/>
            <a:ext cx="19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</a:t>
            </a:r>
            <a:endParaRPr lang="en-US" sz="24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B5C12D6-811B-9FEA-1BDA-7DC29AF66376}"/>
              </a:ext>
            </a:extLst>
          </p:cNvPr>
          <p:cNvSpPr txBox="1"/>
          <p:nvPr/>
        </p:nvSpPr>
        <p:spPr>
          <a:xfrm>
            <a:off x="16580891" y="7012242"/>
            <a:ext cx="19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</a:t>
            </a:r>
            <a:endParaRPr lang="en-US" sz="24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49BBB66-71EA-19E4-C089-06BA6255EE20}"/>
              </a:ext>
            </a:extLst>
          </p:cNvPr>
          <p:cNvSpPr txBox="1"/>
          <p:nvPr/>
        </p:nvSpPr>
        <p:spPr>
          <a:xfrm>
            <a:off x="21833421" y="7054612"/>
            <a:ext cx="19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3</a:t>
            </a:r>
            <a:endParaRPr lang="en-US" sz="2400" dirty="0"/>
          </a:p>
        </p:txBody>
      </p:sp>
      <p:pic>
        <p:nvPicPr>
          <p:cNvPr id="4" name="Content Placeholder 3" descr="A circle with different animals and text&#10;&#10;AI-generated content may be incorrect.">
            <a:extLst>
              <a:ext uri="{FF2B5EF4-FFF2-40B4-BE49-F238E27FC236}">
                <a16:creationId xmlns:a16="http://schemas.microsoft.com/office/drawing/2014/main" id="{FF7C8DC5-7CE5-B821-F21F-D34172675BE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038" y="6281866"/>
            <a:ext cx="4122738" cy="4019669"/>
          </a:xfrm>
        </p:spPr>
      </p:pic>
      <p:pic>
        <p:nvPicPr>
          <p:cNvPr id="9" name="Picture 8" descr="A map of the world&#10;&#10;AI-generated content may be incorrect.">
            <a:extLst>
              <a:ext uri="{FF2B5EF4-FFF2-40B4-BE49-F238E27FC236}">
                <a16:creationId xmlns:a16="http://schemas.microsoft.com/office/drawing/2014/main" id="{0D347363-2FB4-AAA6-52CE-3A29215EE3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0" t="5455" r="11179"/>
          <a:stretch>
            <a:fillRect/>
          </a:stretch>
        </p:blipFill>
        <p:spPr>
          <a:xfrm>
            <a:off x="24602111" y="6183411"/>
            <a:ext cx="4755527" cy="422748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9C33C22-FEA6-EFCB-D098-F27C69004224}"/>
              </a:ext>
            </a:extLst>
          </p:cNvPr>
          <p:cNvSpPr/>
          <p:nvPr/>
        </p:nvSpPr>
        <p:spPr>
          <a:xfrm>
            <a:off x="24991847" y="6324776"/>
            <a:ext cx="3839485" cy="388283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751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стенд вертик (2)" id="{905FC013-F8B6-4E31-B6CE-C4737D521D9B}" vid="{8E9C64F3-43D1-4145-9F04-F355781E70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B1222445565C34696271D6A144FFBC1" ma:contentTypeVersion="2" ma:contentTypeDescription="Создание документа." ma:contentTypeScope="" ma:versionID="8a037e31332be133d16a71757ba8b9bd">
  <xsd:schema xmlns:xsd="http://www.w3.org/2001/XMLSchema" xmlns:xs="http://www.w3.org/2001/XMLSchema" xmlns:p="http://schemas.microsoft.com/office/2006/metadata/properties" xmlns:ns3="e8a751c8-744a-4200-a0fb-f34142970527" targetNamespace="http://schemas.microsoft.com/office/2006/metadata/properties" ma:root="true" ma:fieldsID="e9f0403411caa86e475181f5b9db8462" ns3:_="">
    <xsd:import namespace="e8a751c8-744a-4200-a0fb-f341429705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a751c8-744a-4200-a0fb-f341429705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19DE30-9ACF-4E08-876F-AF27764B7D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a751c8-744a-4200-a0fb-f341429705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601E3A-CF5A-4BC6-A2A3-872CF65545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D5FB28-8B3C-4416-8615-AD98BD79B357}">
  <ds:schemaRefs>
    <ds:schemaRef ds:uri="http://schemas.microsoft.com/office/2006/documentManagement/types"/>
    <ds:schemaRef ds:uri="http://schemas.openxmlformats.org/package/2006/metadata/core-properties"/>
    <ds:schemaRef ds:uri="e8a751c8-744a-4200-a0fb-f34142970527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стенд вертик (2)</Template>
  <TotalTime>617</TotalTime>
  <Words>599</Words>
  <Application>Microsoft Office PowerPoint</Application>
  <PresentationFormat>Custom</PresentationFormat>
  <Paragraphs>112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Ковалева</dc:creator>
  <cp:lastModifiedBy>Irina Trukhanova</cp:lastModifiedBy>
  <cp:revision>20</cp:revision>
  <dcterms:created xsi:type="dcterms:W3CDTF">2021-09-08T15:23:11Z</dcterms:created>
  <dcterms:modified xsi:type="dcterms:W3CDTF">2025-09-24T04:16:16Z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0x0101005B1222445565C34696271D6A144FFBC1</vt:lpwstr>
  </property>
</Properties>
</file>