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6C97-321E-4237-A5A6-A72F59BCE1BC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06AE-B581-4E27-8819-D9F52416A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8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6C97-321E-4237-A5A6-A72F59BCE1BC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06AE-B581-4E27-8819-D9F52416A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3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6C97-321E-4237-A5A6-A72F59BCE1BC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06AE-B581-4E27-8819-D9F52416A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5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6C97-321E-4237-A5A6-A72F59BCE1BC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06AE-B581-4E27-8819-D9F52416A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7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6C97-321E-4237-A5A6-A72F59BCE1BC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06AE-B581-4E27-8819-D9F52416A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5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6C97-321E-4237-A5A6-A72F59BCE1BC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06AE-B581-4E27-8819-D9F52416A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2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6C97-321E-4237-A5A6-A72F59BCE1BC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06AE-B581-4E27-8819-D9F52416A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6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6C97-321E-4237-A5A6-A72F59BCE1BC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06AE-B581-4E27-8819-D9F52416A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6C97-321E-4237-A5A6-A72F59BCE1BC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06AE-B581-4E27-8819-D9F52416A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9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6C97-321E-4237-A5A6-A72F59BCE1BC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06AE-B581-4E27-8819-D9F52416A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6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6C97-321E-4237-A5A6-A72F59BCE1BC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06AE-B581-4E27-8819-D9F52416A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8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6C97-321E-4237-A5A6-A72F59BCE1BC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06AE-B581-4E27-8819-D9F52416A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8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8081"/>
            <a:ext cx="9144000" cy="2689693"/>
          </a:xfrm>
        </p:spPr>
        <p:txBody>
          <a:bodyPr>
            <a:noAutofit/>
          </a:bodyPr>
          <a:lstStyle/>
          <a:p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"Мир открытий" - учебно-полевые географические и историко-археологические  исследования долины реки Костромы от города Буя до  села  Сандогора Костромского района</a:t>
            </a:r>
            <a:endParaRPr lang="ru-RU" sz="36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129" y="5121554"/>
            <a:ext cx="9144000" cy="180368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Руководитель </a:t>
            </a:r>
            <a:r>
              <a:rPr lang="ru-RU" b="1" dirty="0" smtClean="0"/>
              <a:t>проекта:  </a:t>
            </a:r>
            <a:r>
              <a:rPr lang="ru-RU" u="sng" dirty="0" err="1" smtClean="0"/>
              <a:t>Пошастенков</a:t>
            </a:r>
            <a:r>
              <a:rPr lang="ru-RU" u="sng" dirty="0" smtClean="0"/>
              <a:t> </a:t>
            </a:r>
            <a:r>
              <a:rPr lang="ru-RU" u="sng" dirty="0"/>
              <a:t>Владимир </a:t>
            </a:r>
            <a:r>
              <a:rPr lang="ru-RU" u="sng" dirty="0" smtClean="0"/>
              <a:t>Валентинович</a:t>
            </a:r>
            <a:r>
              <a:rPr lang="ru-RU" dirty="0" smtClean="0"/>
              <a:t>, педагог </a:t>
            </a:r>
            <a:r>
              <a:rPr lang="ru-RU" dirty="0"/>
              <a:t>дополнительного образования </a:t>
            </a:r>
            <a:r>
              <a:rPr lang="ru-RU" dirty="0" smtClean="0"/>
              <a:t>КОУ </a:t>
            </a:r>
            <a:r>
              <a:rPr lang="ru-RU" dirty="0"/>
              <a:t>ДО КО «ЦДЮТ и Э «Чудь</a:t>
            </a:r>
            <a:r>
              <a:rPr lang="ru-RU" dirty="0" smtClean="0"/>
              <a:t>», руководитель </a:t>
            </a:r>
            <a:r>
              <a:rPr lang="ru-RU" dirty="0"/>
              <a:t>"</a:t>
            </a:r>
            <a:r>
              <a:rPr lang="ru-RU" dirty="0" err="1"/>
              <a:t>Турклуба</a:t>
            </a:r>
            <a:r>
              <a:rPr lang="ru-RU" dirty="0"/>
              <a:t> "</a:t>
            </a:r>
            <a:r>
              <a:rPr lang="ru-RU" dirty="0" smtClean="0"/>
              <a:t>Братишка», дипломант </a:t>
            </a:r>
            <a:r>
              <a:rPr lang="ru-RU" dirty="0"/>
              <a:t>Всероссийского конкурса авторских программ, </a:t>
            </a:r>
            <a:r>
              <a:rPr lang="ru-RU" dirty="0" smtClean="0"/>
              <a:t>гид-проводник </a:t>
            </a:r>
            <a:r>
              <a:rPr lang="ru-RU" dirty="0"/>
              <a:t>по водному туризму</a:t>
            </a:r>
          </a:p>
          <a:p>
            <a:endParaRPr lang="ru-RU" dirty="0"/>
          </a:p>
        </p:txBody>
      </p:sp>
      <p:pic>
        <p:nvPicPr>
          <p:cNvPr id="1026" name="Picture 2" descr="http://mypoint.rgo-altay.ru/sites/default/files/images/altrgo_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2"/>
          <a:stretch/>
        </p:blipFill>
        <p:spPr bwMode="auto">
          <a:xfrm>
            <a:off x="2915116" y="-107576"/>
            <a:ext cx="3313767" cy="214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21460"/>
            <a:ext cx="9144000" cy="4351338"/>
          </a:xfrm>
        </p:spPr>
        <p:txBody>
          <a:bodyPr/>
          <a:lstStyle/>
          <a:p>
            <a:r>
              <a:rPr lang="ru-RU" dirty="0"/>
              <a:t>Использование исследовательских материалов на уроках географии, краеведения и во внеурочной </a:t>
            </a:r>
            <a:r>
              <a:rPr lang="ru-RU" dirty="0" smtClean="0"/>
              <a:t>деятельности;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пополнение </a:t>
            </a:r>
            <a:r>
              <a:rPr lang="ru-RU" dirty="0"/>
              <a:t>экспозиции музея геологии и топографии </a:t>
            </a:r>
            <a:r>
              <a:rPr lang="ru-RU" dirty="0" err="1"/>
              <a:t>ЦДЮТиЭ</a:t>
            </a:r>
            <a:r>
              <a:rPr lang="ru-RU" dirty="0"/>
              <a:t> "</a:t>
            </a:r>
            <a:r>
              <a:rPr lang="ru-RU" dirty="0" smtClean="0"/>
              <a:t>Чудь«;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презентация </a:t>
            </a:r>
            <a:r>
              <a:rPr lang="ru-RU" dirty="0"/>
              <a:t>туристского маршрута по реке Костроме от Буя до с. </a:t>
            </a:r>
            <a:r>
              <a:rPr lang="ru-RU" dirty="0" smtClean="0"/>
              <a:t>Сандогора;</a:t>
            </a:r>
            <a:endParaRPr lang="ru-RU" dirty="0"/>
          </a:p>
          <a:p>
            <a:r>
              <a:rPr lang="ru-RU" dirty="0" smtClean="0"/>
              <a:t>использование </a:t>
            </a:r>
            <a:r>
              <a:rPr lang="ru-RU" dirty="0"/>
              <a:t>маршрута для проведения сплавов с познавательным, образовательными, спортивными и учебными целями.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4">
              <a:lumMod val="40000"/>
              <a:lumOff val="60000"/>
              <a:alpha val="42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Перспективы реализации проекта</a:t>
            </a:r>
            <a:endParaRPr lang="ru-RU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7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Admin\Рабочий стол\кострома\Фото-0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7" name="Picture 5" descr="C:\Documents and Settings\Admin\Рабочий стол\кострома\IMG_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429000"/>
            <a:ext cx="4572000" cy="3429000"/>
          </a:xfrm>
          <a:prstGeom prst="rect">
            <a:avLst/>
          </a:prstGeom>
          <a:noFill/>
        </p:spPr>
      </p:pic>
      <p:pic>
        <p:nvPicPr>
          <p:cNvPr id="18" name="Picture 6" descr="C:\Documents and Settings\Admin\Рабочий стол\сплав 2013 русс мол 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5127477" cy="3429000"/>
          </a:xfrm>
          <a:prstGeom prst="rect">
            <a:avLst/>
          </a:prstGeom>
          <a:noFill/>
        </p:spPr>
      </p:pic>
      <p:pic>
        <p:nvPicPr>
          <p:cNvPr id="19" name="Picture 3" descr="C:\Documents and Settings\Admin\Рабочий стол\кострома\Фото-0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94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кострома\Фото-0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565937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«Познавайте свою страну, свой край, свою  горушку или речонку! Не смущайтесь тем, что малы эти речушки и реки, ведь из малого вырастает великое»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sz="2800" b="1" dirty="0" smtClean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Академик  </a:t>
            </a:r>
            <a:r>
              <a:rPr lang="ru-RU" sz="2800" b="1" dirty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2800" b="1" dirty="0" smtClean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Е. Ферсман</a:t>
            </a:r>
            <a:endParaRPr lang="ru-RU" sz="2800" b="1" dirty="0">
              <a:ln w="10160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0657"/>
            <a:ext cx="9144000" cy="1325563"/>
          </a:xfrm>
          <a:solidFill>
            <a:schemeClr val="accent4">
              <a:lumMod val="40000"/>
              <a:lumOff val="60000"/>
              <a:alpha val="42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Актуальность</a:t>
            </a:r>
            <a:endParaRPr lang="ru-RU" sz="6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620" y="2067672"/>
            <a:ext cx="8538882" cy="4351338"/>
          </a:xfrm>
        </p:spPr>
        <p:txBody>
          <a:bodyPr/>
          <a:lstStyle/>
          <a:p>
            <a:pPr indent="484188" algn="just"/>
            <a:r>
              <a:rPr lang="ru-RU" dirty="0"/>
              <a:t>В учебнике географии Костромской области о реке Костроме написан один абзац справочного </a:t>
            </a:r>
            <a:r>
              <a:rPr lang="ru-RU" dirty="0" smtClean="0"/>
              <a:t>характера.</a:t>
            </a:r>
            <a:endParaRPr lang="ru-RU" dirty="0"/>
          </a:p>
          <a:p>
            <a:pPr indent="484188" algn="just"/>
            <a:r>
              <a:rPr lang="ru-RU" dirty="0"/>
              <a:t>На уроках географии водным ресурсам отводится несколько часов, что не позволяет обучающимся получить практические знания, навыки изучения водных региональных объектов.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4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705" y="1435662"/>
            <a:ext cx="8552329" cy="4351338"/>
          </a:xfrm>
        </p:spPr>
        <p:txBody>
          <a:bodyPr/>
          <a:lstStyle/>
          <a:p>
            <a:pPr algn="just"/>
            <a:r>
              <a:rPr lang="ru-RU" dirty="0"/>
              <a:t>Дать общую географическую характеристику реки Костромы и раскрыть историко-археологическую ситуацию  ее округи от г. Буя до села Большая Сандогора через организацию исследовательской деятельности школьников Костромской области во время сплава в летний период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50440"/>
            <a:ext cx="9144000" cy="1180819"/>
          </a:xfrm>
          <a:solidFill>
            <a:schemeClr val="accent4">
              <a:lumMod val="40000"/>
              <a:lumOff val="60000"/>
              <a:alpha val="42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Цель проекта</a:t>
            </a:r>
            <a:endParaRPr lang="ru-RU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2" descr="C:\Documents and Settings\Admin\Рабочий стол\кострома\Фото-0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634" y="3894457"/>
            <a:ext cx="3936504" cy="295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8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02" y="1879413"/>
            <a:ext cx="8838079" cy="4351338"/>
          </a:xfrm>
          <a:ln>
            <a:solidFill>
              <a:schemeClr val="tx1"/>
            </a:solidFill>
            <a:prstDash val="lgDash"/>
          </a:ln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проведение </a:t>
            </a:r>
            <a:r>
              <a:rPr lang="ru-RU" dirty="0"/>
              <a:t>гидрологических исследований долины реки Костромы</a:t>
            </a:r>
            <a:r>
              <a:rPr lang="ru-RU" dirty="0" smtClean="0"/>
              <a:t>;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smtClean="0"/>
              <a:t>краеведческая </a:t>
            </a:r>
            <a:r>
              <a:rPr lang="ru-RU" dirty="0"/>
              <a:t>работа по изучению топонимики, природно-культурных и </a:t>
            </a:r>
            <a:r>
              <a:rPr lang="ru-RU" dirty="0" smtClean="0"/>
              <a:t>исторических, археологических </a:t>
            </a:r>
            <a:r>
              <a:rPr lang="ru-RU" dirty="0"/>
              <a:t>объектов в зоне маршрута; 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algn="ctr"/>
            <a:r>
              <a:rPr lang="ru-RU" dirty="0" smtClean="0"/>
              <a:t>разработка  </a:t>
            </a:r>
            <a:r>
              <a:rPr lang="ru-RU" dirty="0"/>
              <a:t>образовательного, познавательного туристского маршрута сплава по р. Костроме от г. Буя до  села  </a:t>
            </a:r>
            <a:r>
              <a:rPr lang="ru-RU" dirty="0" smtClean="0"/>
              <a:t>Сандогора.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38233"/>
            <a:ext cx="9144000" cy="1261968"/>
          </a:xfrm>
          <a:solidFill>
            <a:schemeClr val="accent4">
              <a:lumMod val="40000"/>
              <a:lumOff val="60000"/>
              <a:alpha val="42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Основные задачи проекта</a:t>
            </a:r>
            <a:endParaRPr lang="ru-RU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4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41" y="2229503"/>
            <a:ext cx="7886700" cy="4351338"/>
          </a:xfrm>
        </p:spPr>
        <p:txBody>
          <a:bodyPr/>
          <a:lstStyle/>
          <a:p>
            <a:pPr eaLnBrk="0" hangingPunct="0">
              <a:defRPr/>
            </a:pPr>
            <a:r>
              <a:rPr lang="ru-RU" dirty="0"/>
              <a:t>Общее кол-во – 28 чел., </a:t>
            </a:r>
            <a:endParaRPr lang="ru-RU" dirty="0" smtClean="0"/>
          </a:p>
          <a:p>
            <a:pPr marL="0" indent="0" eaLnBrk="0" hangingPunct="0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из </a:t>
            </a:r>
            <a:r>
              <a:rPr lang="ru-RU" dirty="0"/>
              <a:t>них:</a:t>
            </a:r>
          </a:p>
          <a:p>
            <a:pPr eaLnBrk="0" hangingPunct="0">
              <a:defRPr/>
            </a:pPr>
            <a:r>
              <a:rPr lang="ru-RU" dirty="0"/>
              <a:t>Школьники – 20 чел.</a:t>
            </a:r>
          </a:p>
          <a:p>
            <a:pPr eaLnBrk="0" hangingPunct="0">
              <a:defRPr/>
            </a:pPr>
            <a:r>
              <a:rPr lang="ru-RU" dirty="0"/>
              <a:t>Студенты – 1 чел.</a:t>
            </a:r>
          </a:p>
          <a:p>
            <a:pPr eaLnBrk="0" hangingPunct="0">
              <a:defRPr/>
            </a:pPr>
            <a:r>
              <a:rPr lang="ru-RU" dirty="0"/>
              <a:t>Педагоги – 6 чел.</a:t>
            </a:r>
          </a:p>
          <a:p>
            <a:pPr eaLnBrk="0" hangingPunct="0">
              <a:defRPr/>
            </a:pPr>
            <a:r>
              <a:rPr lang="ru-RU" dirty="0"/>
              <a:t>Врач – 1 чел.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100603"/>
          </a:xfrm>
          <a:solidFill>
            <a:schemeClr val="accent4">
              <a:lumMod val="40000"/>
              <a:lumOff val="60000"/>
              <a:alpha val="42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Участники проекта</a:t>
            </a:r>
            <a:endParaRPr lang="ru-RU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3" descr="C:\Documents and Settings\Admin\Рабочий стол\кострома\Фото-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56" y="1947114"/>
            <a:ext cx="4896544" cy="36724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4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1690688"/>
            <a:ext cx="8972550" cy="4992499"/>
          </a:xfrm>
        </p:spPr>
        <p:txBody>
          <a:bodyPr>
            <a:normAutofit fontScale="70000" lnSpcReduction="20000"/>
          </a:bodyPr>
          <a:lstStyle/>
          <a:p>
            <a:pPr marL="3175" indent="379413">
              <a:buNone/>
            </a:pPr>
            <a:r>
              <a:rPr lang="ru-RU" b="1" dirty="0"/>
              <a:t>1 Этап: </a:t>
            </a:r>
            <a:r>
              <a:rPr lang="ru-RU" dirty="0"/>
              <a:t>Проведение учебных занятий «Школы юного географа-краеведа»</a:t>
            </a:r>
          </a:p>
          <a:p>
            <a:pPr marL="3175" indent="379413">
              <a:buNone/>
            </a:pPr>
            <a:r>
              <a:rPr lang="ru-RU" b="1" dirty="0"/>
              <a:t>2 Этап: </a:t>
            </a:r>
            <a:r>
              <a:rPr lang="ru-RU" dirty="0"/>
              <a:t>Проведение сплава по реке Костроме, организация поисково-исследовательской деятельности школьников:</a:t>
            </a:r>
          </a:p>
          <a:p>
            <a:pPr marL="3175" indent="379413">
              <a:buNone/>
            </a:pPr>
            <a:r>
              <a:rPr lang="ru-RU" dirty="0"/>
              <a:t>- Проведение полевых наблюдений.</a:t>
            </a:r>
          </a:p>
          <a:p>
            <a:pPr marL="3175" indent="379413">
              <a:buNone/>
            </a:pPr>
            <a:r>
              <a:rPr lang="ru-RU" dirty="0"/>
              <a:t>- Опытно-экспериментальные работы. </a:t>
            </a:r>
          </a:p>
          <a:p>
            <a:pPr marL="3175" indent="379413">
              <a:buNone/>
            </a:pPr>
            <a:r>
              <a:rPr lang="ru-RU" dirty="0"/>
              <a:t>- Ведение полевых книжек.</a:t>
            </a:r>
          </a:p>
          <a:p>
            <a:pPr marL="3175" indent="379413">
              <a:buNone/>
            </a:pPr>
            <a:r>
              <a:rPr lang="ru-RU" dirty="0"/>
              <a:t>- Изучение особенностей памятников археологии данной местности, визуальный их осмотр и описание.</a:t>
            </a:r>
          </a:p>
          <a:p>
            <a:pPr marL="3175" indent="379413">
              <a:buNone/>
            </a:pPr>
            <a:r>
              <a:rPr lang="ru-RU" dirty="0"/>
              <a:t>- Изучение  историко-культурных памятников  в данной местности, визуальный их осмотр и описание.</a:t>
            </a:r>
          </a:p>
          <a:p>
            <a:pPr marL="3175" indent="379413">
              <a:buNone/>
            </a:pPr>
            <a:r>
              <a:rPr lang="ru-RU" dirty="0"/>
              <a:t>- Опрос местных жителей, составление словаря топонимов.</a:t>
            </a:r>
          </a:p>
          <a:p>
            <a:pPr marL="3175" indent="379413">
              <a:buNone/>
            </a:pPr>
            <a:r>
              <a:rPr lang="ru-RU" dirty="0"/>
              <a:t>- Нанесение на карту изученных культурно-природных объектов, туристского маршрута, мест стоянок. </a:t>
            </a:r>
          </a:p>
          <a:p>
            <a:pPr marL="3175" indent="379413">
              <a:buNone/>
            </a:pPr>
            <a:r>
              <a:rPr lang="ru-RU" dirty="0"/>
              <a:t>- Оборудование мест </a:t>
            </a:r>
            <a:r>
              <a:rPr lang="ru-RU" dirty="0" smtClean="0"/>
              <a:t>стоянок.</a:t>
            </a:r>
            <a:endParaRPr lang="ru-RU" dirty="0"/>
          </a:p>
          <a:p>
            <a:pPr marL="3175" indent="379413">
              <a:buNone/>
            </a:pPr>
            <a:r>
              <a:rPr lang="ru-RU" b="1" dirty="0"/>
              <a:t>3 Этап: </a:t>
            </a:r>
            <a:r>
              <a:rPr lang="ru-RU" dirty="0"/>
              <a:t>Составление туристского маршрута с подробным описанием</a:t>
            </a:r>
            <a:r>
              <a:rPr lang="ru-RU" dirty="0" smtClean="0"/>
              <a:t>, для </a:t>
            </a:r>
            <a:r>
              <a:rPr lang="ru-RU" dirty="0"/>
              <a:t>дальнейшего использования в развитии активного туризма по реке Костроме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22729"/>
            <a:ext cx="9144000" cy="1166254"/>
          </a:xfrm>
          <a:solidFill>
            <a:schemeClr val="accent4">
              <a:lumMod val="40000"/>
              <a:lumOff val="60000"/>
              <a:alpha val="42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Содержание</a:t>
            </a:r>
            <a:r>
              <a:rPr lang="ru-RU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проекта</a:t>
            </a:r>
            <a:endParaRPr lang="ru-RU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6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8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alpha val="68000"/>
            </a:schemeClr>
          </a:solidFill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Маршрут Следования Буй-Сандорога.редакти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0"/>
            <a:ext cx="7992888" cy="6858000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 flipH="1">
            <a:off x="2123728" y="5805264"/>
            <a:ext cx="1368152" cy="612648"/>
          </a:xfrm>
          <a:prstGeom prst="wedgeRectCallout">
            <a:avLst>
              <a:gd name="adj1" fmla="val 127179"/>
              <a:gd name="adj2" fmla="val 2317"/>
            </a:avLst>
          </a:prstGeom>
          <a:solidFill>
            <a:schemeClr val="bg1">
              <a:alpha val="6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Селище Сандогора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flipH="1">
            <a:off x="6588224" y="2708920"/>
            <a:ext cx="1296144" cy="612648"/>
          </a:xfrm>
          <a:prstGeom prst="wedgeRectCallout">
            <a:avLst>
              <a:gd name="adj1" fmla="val 93310"/>
              <a:gd name="adj2" fmla="val -115481"/>
            </a:avLst>
          </a:prstGeom>
          <a:solidFill>
            <a:schemeClr val="bg1">
              <a:alpha val="6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Какуйки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 flipH="1">
            <a:off x="971600" y="2780928"/>
            <a:ext cx="1296144" cy="612648"/>
          </a:xfrm>
          <a:prstGeom prst="wedgeRectCallout">
            <a:avLst>
              <a:gd name="adj1" fmla="val -113387"/>
              <a:gd name="adj2" fmla="val 144270"/>
            </a:avLst>
          </a:prstGeom>
          <a:solidFill>
            <a:schemeClr val="bg1">
              <a:alpha val="6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Устье </a:t>
            </a:r>
            <a:r>
              <a:rPr lang="ru-RU" dirty="0" err="1" smtClean="0">
                <a:solidFill>
                  <a:schemeClr val="tx1"/>
                </a:solidFill>
              </a:rPr>
              <a:t>Шачи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 flipH="1">
            <a:off x="3563888" y="5373216"/>
            <a:ext cx="1368152" cy="612648"/>
          </a:xfrm>
          <a:prstGeom prst="wedgeRectCallout">
            <a:avLst>
              <a:gd name="adj1" fmla="val 217330"/>
              <a:gd name="adj2" fmla="val -46150"/>
            </a:avLst>
          </a:prstGeom>
          <a:solidFill>
            <a:schemeClr val="bg1">
              <a:alpha val="6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Заозерье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 flipH="1">
            <a:off x="5508104" y="4797152"/>
            <a:ext cx="2232248" cy="612648"/>
          </a:xfrm>
          <a:prstGeom prst="wedgeRectCallout">
            <a:avLst>
              <a:gd name="adj1" fmla="val 232602"/>
              <a:gd name="adj2" fmla="val -15818"/>
            </a:avLst>
          </a:prstGeom>
          <a:solidFill>
            <a:schemeClr val="bg1">
              <a:alpha val="6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Стрелка рек Кострома и </a:t>
            </a:r>
            <a:r>
              <a:rPr lang="ru-RU" dirty="0" err="1" smtClean="0">
                <a:solidFill>
                  <a:schemeClr val="tx1"/>
                </a:solidFill>
              </a:rPr>
              <a:t>Обнора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flipH="1">
            <a:off x="4644008" y="764704"/>
            <a:ext cx="1245840" cy="612648"/>
          </a:xfrm>
          <a:prstGeom prst="wedgeRectCallout">
            <a:avLst>
              <a:gd name="adj1" fmla="val -105572"/>
              <a:gd name="adj2" fmla="val 95641"/>
            </a:avLst>
          </a:prstGeom>
          <a:solidFill>
            <a:schemeClr val="bg1">
              <a:alpha val="6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Селище </a:t>
            </a:r>
            <a:r>
              <a:rPr lang="ru-RU" dirty="0" err="1" smtClean="0">
                <a:solidFill>
                  <a:schemeClr val="tx1"/>
                </a:solidFill>
              </a:rPr>
              <a:t>Вантино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 flipH="1">
            <a:off x="7020272" y="332656"/>
            <a:ext cx="1512168" cy="648072"/>
          </a:xfrm>
          <a:prstGeom prst="wedgeRectCallout">
            <a:avLst>
              <a:gd name="adj1" fmla="val 33783"/>
              <a:gd name="adj2" fmla="val 89225"/>
            </a:avLst>
          </a:prstGeom>
          <a:solidFill>
            <a:schemeClr val="bg1">
              <a:alpha val="6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Большое Молочное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 flipH="1">
            <a:off x="2411760" y="2420888"/>
            <a:ext cx="1461864" cy="612648"/>
          </a:xfrm>
          <a:prstGeom prst="wedgeRectCallout">
            <a:avLst>
              <a:gd name="adj1" fmla="val -123910"/>
              <a:gd name="adj2" fmla="val 93154"/>
            </a:avLst>
          </a:prstGeom>
          <a:solidFill>
            <a:schemeClr val="bg1">
              <a:alpha val="6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Усть-Руша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 flipH="1">
            <a:off x="2915816" y="1484784"/>
            <a:ext cx="1800200" cy="612648"/>
          </a:xfrm>
          <a:prstGeom prst="wedgeRectCallout">
            <a:avLst>
              <a:gd name="adj1" fmla="val -111328"/>
              <a:gd name="adj2" fmla="val 124048"/>
            </a:avLst>
          </a:prstGeom>
          <a:solidFill>
            <a:schemeClr val="bg1">
              <a:alpha val="6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Устье </a:t>
            </a:r>
            <a:r>
              <a:rPr lang="ru-RU" dirty="0" err="1" smtClean="0">
                <a:solidFill>
                  <a:schemeClr val="tx1"/>
                </a:solidFill>
              </a:rPr>
              <a:t>Тебзы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 flipH="1">
            <a:off x="3707904" y="4077072"/>
            <a:ext cx="1461864" cy="576064"/>
          </a:xfrm>
          <a:prstGeom prst="wedgeRectCallout">
            <a:avLst>
              <a:gd name="adj1" fmla="val 173003"/>
              <a:gd name="adj2" fmla="val 30047"/>
            </a:avLst>
          </a:prstGeom>
          <a:solidFill>
            <a:schemeClr val="bg1">
              <a:alpha val="6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Стоянка Орлова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092" y="19617"/>
            <a:ext cx="3617767" cy="646331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Схема маршрута</a:t>
            </a:r>
            <a:endParaRPr lang="ru-RU" sz="36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3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38" y="2403849"/>
            <a:ext cx="8918762" cy="4351338"/>
          </a:xfrm>
        </p:spPr>
        <p:txBody>
          <a:bodyPr/>
          <a:lstStyle/>
          <a:p>
            <a:r>
              <a:rPr lang="ru-RU" dirty="0"/>
              <a:t>Составление географической характеристики реки Костромы: рельеф, геология, гидрология, </a:t>
            </a:r>
            <a:r>
              <a:rPr lang="ru-RU" dirty="0" err="1"/>
              <a:t>природно</a:t>
            </a:r>
            <a:r>
              <a:rPr lang="ru-RU" dirty="0"/>
              <a:t> - культурные, исторические и археологические  объекты </a:t>
            </a:r>
            <a:r>
              <a:rPr lang="ru-RU" dirty="0" smtClean="0"/>
              <a:t>долины; </a:t>
            </a:r>
            <a:endParaRPr lang="ru-RU" dirty="0"/>
          </a:p>
          <a:p>
            <a:r>
              <a:rPr lang="ru-RU" dirty="0" smtClean="0"/>
              <a:t>сбор </a:t>
            </a:r>
            <a:r>
              <a:rPr lang="ru-RU" dirty="0"/>
              <a:t>геологической </a:t>
            </a:r>
            <a:r>
              <a:rPr lang="ru-RU" dirty="0" smtClean="0"/>
              <a:t>коллекции;</a:t>
            </a:r>
          </a:p>
          <a:p>
            <a:r>
              <a:rPr lang="ru-RU" dirty="0" smtClean="0"/>
              <a:t>составление </a:t>
            </a:r>
            <a:r>
              <a:rPr lang="ru-RU" dirty="0"/>
              <a:t>паспорта  образовательного, познавательного туристского маршрута. 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4">
              <a:lumMod val="40000"/>
              <a:lumOff val="60000"/>
              <a:alpha val="42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Предполагаемый результат проекта</a:t>
            </a:r>
            <a:endParaRPr lang="ru-RU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3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470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"Мир открытий" - учебно-полевые географические и историко-археологические  исследования долины реки Костромы от города Буя до  села  Сандогора Костромского района</vt:lpstr>
      <vt:lpstr>Презентация PowerPoint</vt:lpstr>
      <vt:lpstr>Актуальность</vt:lpstr>
      <vt:lpstr>Цель проекта</vt:lpstr>
      <vt:lpstr>Основные задачи проекта</vt:lpstr>
      <vt:lpstr>Участники проекта</vt:lpstr>
      <vt:lpstr>Содержание проекта</vt:lpstr>
      <vt:lpstr>Презентация PowerPoint</vt:lpstr>
      <vt:lpstr>Предполагаемый результат проекта</vt:lpstr>
      <vt:lpstr>Перспективы реализации проекта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"Мир открытий" - учебно-полевые географические и историко-археологические  исследования долины реки Костромы от города Буя до  села  Сандогора Костромского района</dc:title>
  <dc:creator>РГО Кострома 2</dc:creator>
  <cp:lastModifiedBy>РГО Кострома 2</cp:lastModifiedBy>
  <cp:revision>5</cp:revision>
  <dcterms:created xsi:type="dcterms:W3CDTF">2016-06-23T10:40:19Z</dcterms:created>
  <dcterms:modified xsi:type="dcterms:W3CDTF">2016-06-23T13:02:41Z</dcterms:modified>
</cp:coreProperties>
</file>