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39" r:id="rId1"/>
  </p:sldMasterIdLst>
  <p:notesMasterIdLst>
    <p:notesMasterId r:id="rId17"/>
  </p:notesMasterIdLst>
  <p:sldIdLst>
    <p:sldId id="377" r:id="rId2"/>
    <p:sldId id="376" r:id="rId3"/>
    <p:sldId id="388" r:id="rId4"/>
    <p:sldId id="389" r:id="rId5"/>
    <p:sldId id="401" r:id="rId6"/>
    <p:sldId id="393" r:id="rId7"/>
    <p:sldId id="402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38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90422-B0F7-4667-8E93-46F83D22925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F1DF5-5CDA-4F47-860B-9212D57D16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30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8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11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4179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82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213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647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87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3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5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8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7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32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33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40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0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4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C02EC-03A9-466A-84A3-01DE2B8C7B1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0B86807-45BD-486C-B5D8-2B1A89283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42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0" r:id="rId1"/>
    <p:sldLayoutId id="2147484741" r:id="rId2"/>
    <p:sldLayoutId id="2147484742" r:id="rId3"/>
    <p:sldLayoutId id="2147484743" r:id="rId4"/>
    <p:sldLayoutId id="2147484744" r:id="rId5"/>
    <p:sldLayoutId id="2147484745" r:id="rId6"/>
    <p:sldLayoutId id="2147484746" r:id="rId7"/>
    <p:sldLayoutId id="2147484747" r:id="rId8"/>
    <p:sldLayoutId id="2147484748" r:id="rId9"/>
    <p:sldLayoutId id="2147484749" r:id="rId10"/>
    <p:sldLayoutId id="2147484750" r:id="rId11"/>
    <p:sldLayoutId id="2147484751" r:id="rId12"/>
    <p:sldLayoutId id="2147484752" r:id="rId13"/>
    <p:sldLayoutId id="2147484753" r:id="rId14"/>
    <p:sldLayoutId id="2147484754" r:id="rId15"/>
    <p:sldLayoutId id="21474847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0.jpeg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jpeg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.jpeg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.jpg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447" y="1521228"/>
            <a:ext cx="11238808" cy="3100647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Победители и призеры республиканского конкурса «Наблюдение за природой - 2024» среди МЛАДШЕЙ ГРУППЫ УЧАЩИХСЯ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2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344484"/>
              </p:ext>
            </p:extLst>
          </p:nvPr>
        </p:nvGraphicFramePr>
        <p:xfrm>
          <a:off x="7182832" y="251850"/>
          <a:ext cx="4190128" cy="295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2832" y="251850"/>
                        <a:ext cx="4190128" cy="295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06" y="540326"/>
            <a:ext cx="3714591" cy="5544589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18843"/>
              </p:ext>
            </p:extLst>
          </p:nvPr>
        </p:nvGraphicFramePr>
        <p:xfrm>
          <a:off x="7182832" y="3312619"/>
          <a:ext cx="4190128" cy="295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PDF" r:id="rId6" imgW="0" imgH="360" progId="FoxitPhantomPDF.Document">
                  <p:embed/>
                </p:oleObj>
              </mc:Choice>
              <mc:Fallback>
                <p:oleObj name="PDF" r:id="rId6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82832" y="3312619"/>
                        <a:ext cx="4190128" cy="295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31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011995"/>
              </p:ext>
            </p:extLst>
          </p:nvPr>
        </p:nvGraphicFramePr>
        <p:xfrm>
          <a:off x="7200031" y="3392229"/>
          <a:ext cx="4172929" cy="2944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00031" y="3392229"/>
                        <a:ext cx="4172929" cy="2944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12670"/>
              </p:ext>
            </p:extLst>
          </p:nvPr>
        </p:nvGraphicFramePr>
        <p:xfrm>
          <a:off x="7200030" y="366396"/>
          <a:ext cx="4172929" cy="2944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00030" y="366396"/>
                        <a:ext cx="4172929" cy="2944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7" y="585354"/>
            <a:ext cx="3968671" cy="561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011995"/>
              </p:ext>
            </p:extLst>
          </p:nvPr>
        </p:nvGraphicFramePr>
        <p:xfrm>
          <a:off x="7200031" y="3392229"/>
          <a:ext cx="4172929" cy="2944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00031" y="3392229"/>
                        <a:ext cx="4172929" cy="2944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38899"/>
              </p:ext>
            </p:extLst>
          </p:nvPr>
        </p:nvGraphicFramePr>
        <p:xfrm>
          <a:off x="7200032" y="324831"/>
          <a:ext cx="4172928" cy="2944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1"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00032" y="324831"/>
                        <a:ext cx="4172928" cy="2944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50" y="723207"/>
            <a:ext cx="387864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0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011995"/>
              </p:ext>
            </p:extLst>
          </p:nvPr>
        </p:nvGraphicFramePr>
        <p:xfrm>
          <a:off x="7200031" y="3392229"/>
          <a:ext cx="4172929" cy="2944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00031" y="3392229"/>
                        <a:ext cx="4172929" cy="2944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998763"/>
              </p:ext>
            </p:extLst>
          </p:nvPr>
        </p:nvGraphicFramePr>
        <p:xfrm>
          <a:off x="7200031" y="290055"/>
          <a:ext cx="4171328" cy="2943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00031" y="290055"/>
                        <a:ext cx="4171328" cy="2943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55" y="599152"/>
            <a:ext cx="3949162" cy="55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011995"/>
              </p:ext>
            </p:extLst>
          </p:nvPr>
        </p:nvGraphicFramePr>
        <p:xfrm>
          <a:off x="7200031" y="3392229"/>
          <a:ext cx="4172929" cy="2944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00031" y="3392229"/>
                        <a:ext cx="4172929" cy="2944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454642"/>
              </p:ext>
            </p:extLst>
          </p:nvPr>
        </p:nvGraphicFramePr>
        <p:xfrm>
          <a:off x="7200031" y="274956"/>
          <a:ext cx="4157383" cy="2933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00031" y="274956"/>
                        <a:ext cx="4157383" cy="2933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62" y="655843"/>
            <a:ext cx="4016295" cy="568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1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34175" y="3565770"/>
            <a:ext cx="4931351" cy="25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ah-RU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0328" y="239925"/>
            <a:ext cx="1085642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Учредители призов </a:t>
            </a:r>
            <a:r>
              <a:rPr lang="ru-RU" sz="3200" b="1" dirty="0">
                <a:solidFill>
                  <a:srgbClr val="FF00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победителям и призерам республиканского конкурса «Наблюдение за </a:t>
            </a:r>
            <a:r>
              <a:rPr lang="ru-RU" sz="3200" b="1" dirty="0" smtClean="0">
                <a:solidFill>
                  <a:srgbClr val="FF00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природой-202</a:t>
            </a:r>
            <a:r>
              <a:rPr lang="sah-RU" sz="3200" b="1" dirty="0" smtClean="0">
                <a:solidFill>
                  <a:srgbClr val="FF00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3200" b="1" dirty="0" smtClean="0">
                <a:solidFill>
                  <a:srgbClr val="FF00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среди младшей </a:t>
            </a:r>
            <a:r>
              <a:rPr lang="ru-RU" sz="3200" b="1" smtClean="0">
                <a:solidFill>
                  <a:srgbClr val="FF00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</a:t>
            </a:r>
            <a:r>
              <a:rPr lang="ru-RU" sz="3200" b="1" smtClean="0">
                <a:solidFill>
                  <a:srgbClr val="FF00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учащихся:</a:t>
            </a:r>
            <a:endParaRPr lang="ru-RU" sz="3200" b="1" dirty="0">
              <a:solidFill>
                <a:srgbClr val="FF000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3200" b="1" dirty="0" smtClean="0">
              <a:solidFill>
                <a:srgbClr val="FF000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Колесов </a:t>
            </a:r>
            <a:r>
              <a:rPr lang="ru-RU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Виктор </a:t>
            </a:r>
            <a:r>
              <a:rPr lang="ru-RU" sz="2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Джамаханович</a:t>
            </a:r>
            <a:r>
              <a:rPr lang="ru-RU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генеральный директор АО РИИХ «</a:t>
            </a:r>
            <a:r>
              <a:rPr lang="ru-RU" sz="2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Сахамедиа</a:t>
            </a:r>
            <a:r>
              <a:rPr lang="ru-RU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solidFill>
                <a:srgbClr val="00206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Бястинов</a:t>
            </a:r>
            <a:r>
              <a:rPr lang="ru-RU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Игорь </a:t>
            </a:r>
            <a:r>
              <a:rPr lang="ru-RU" sz="2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Гаврильевич</a:t>
            </a:r>
            <a:r>
              <a:rPr lang="ru-RU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председатель Экологического совета Министерства экологии, природопользования и лесного хозяйства Республики Саха (Якутия).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solidFill>
                <a:srgbClr val="00206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Попов </a:t>
            </a:r>
            <a:r>
              <a:rPr lang="ru-RU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Анатолий Семенович, заместитель руководителя Департамента охотничьего хозяйства и особо охраняемых природных территорий Министерства экологии, природопользования и лесного хозяйства Республики Саха (Якутия).</a:t>
            </a:r>
            <a:endParaRPr lang="ru-RU" sz="2800" b="1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591392"/>
              </p:ext>
            </p:extLst>
          </p:nvPr>
        </p:nvGraphicFramePr>
        <p:xfrm>
          <a:off x="7055674" y="324197"/>
          <a:ext cx="4241322" cy="2992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55674" y="324197"/>
                        <a:ext cx="4241322" cy="2992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088713"/>
              </p:ext>
            </p:extLst>
          </p:nvPr>
        </p:nvGraphicFramePr>
        <p:xfrm>
          <a:off x="7055674" y="3317186"/>
          <a:ext cx="4241322" cy="2992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55674" y="3317186"/>
                        <a:ext cx="4241322" cy="2992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05" y="324197"/>
            <a:ext cx="3891728" cy="588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153282"/>
              </p:ext>
            </p:extLst>
          </p:nvPr>
        </p:nvGraphicFramePr>
        <p:xfrm>
          <a:off x="7182832" y="3484957"/>
          <a:ext cx="4222231" cy="297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2832" y="3484957"/>
                        <a:ext cx="4222231" cy="2979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01" y="412432"/>
            <a:ext cx="4539033" cy="6052043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54121"/>
              </p:ext>
            </p:extLst>
          </p:nvPr>
        </p:nvGraphicFramePr>
        <p:xfrm>
          <a:off x="7182832" y="399647"/>
          <a:ext cx="4193623" cy="2959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PDF" r:id="rId6" imgW="0" imgH="360" progId="FoxitPhantomPDF.Document">
                  <p:embed/>
                </p:oleObj>
              </mc:Choice>
              <mc:Fallback>
                <p:oleObj name="PDF" r:id="rId6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82832" y="399647"/>
                        <a:ext cx="4193623" cy="2959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66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153282"/>
              </p:ext>
            </p:extLst>
          </p:nvPr>
        </p:nvGraphicFramePr>
        <p:xfrm>
          <a:off x="7182832" y="3484957"/>
          <a:ext cx="4222231" cy="297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2832" y="3484957"/>
                        <a:ext cx="4222231" cy="2979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" y="1480435"/>
            <a:ext cx="6013565" cy="4009043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948553"/>
              </p:ext>
            </p:extLst>
          </p:nvPr>
        </p:nvGraphicFramePr>
        <p:xfrm>
          <a:off x="7182833" y="374708"/>
          <a:ext cx="4157384" cy="2933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PDF" r:id="rId6" imgW="0" imgH="360" progId="FoxitPhantomPDF.Document">
                  <p:embed/>
                </p:oleObj>
              </mc:Choice>
              <mc:Fallback>
                <p:oleObj name="PDF" r:id="rId6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82833" y="374708"/>
                        <a:ext cx="4157384" cy="2933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33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153282"/>
              </p:ext>
            </p:extLst>
          </p:nvPr>
        </p:nvGraphicFramePr>
        <p:xfrm>
          <a:off x="7182832" y="3484957"/>
          <a:ext cx="4222231" cy="297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2832" y="3484957"/>
                        <a:ext cx="4222231" cy="2979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168279"/>
              </p:ext>
            </p:extLst>
          </p:nvPr>
        </p:nvGraphicFramePr>
        <p:xfrm>
          <a:off x="7156356" y="358083"/>
          <a:ext cx="4275182" cy="3016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56356" y="358083"/>
                        <a:ext cx="4275182" cy="3016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81" y="669087"/>
            <a:ext cx="4936746" cy="541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153282"/>
              </p:ext>
            </p:extLst>
          </p:nvPr>
        </p:nvGraphicFramePr>
        <p:xfrm>
          <a:off x="7182832" y="3484957"/>
          <a:ext cx="4222231" cy="297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2832" y="3484957"/>
                        <a:ext cx="4222231" cy="2979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16" y="482139"/>
            <a:ext cx="3921235" cy="5982337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809607"/>
              </p:ext>
            </p:extLst>
          </p:nvPr>
        </p:nvGraphicFramePr>
        <p:xfrm>
          <a:off x="7182832" y="391334"/>
          <a:ext cx="4222231" cy="2979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PDF" r:id="rId6" imgW="0" imgH="360" progId="FoxitPhantomPDF.Document">
                  <p:embed/>
                </p:oleObj>
              </mc:Choice>
              <mc:Fallback>
                <p:oleObj name="PDF" r:id="rId6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82832" y="391334"/>
                        <a:ext cx="4222231" cy="2979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71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9990" y="660089"/>
            <a:ext cx="8384623" cy="1115448"/>
          </a:xfrm>
        </p:spPr>
        <p:txBody>
          <a:bodyPr>
            <a:noAutofit/>
          </a:bodyPr>
          <a:lstStyle/>
          <a:p>
            <a:pPr algn="ctr"/>
            <a:r>
              <a:rPr lang="sah-RU" b="1" dirty="0" smtClean="0">
                <a:solidFill>
                  <a:srgbClr val="002060"/>
                </a:solidFill>
              </a:rPr>
              <a:t>ФГБУ </a:t>
            </a:r>
            <a:r>
              <a:rPr lang="ru-RU" b="1" dirty="0" smtClean="0">
                <a:solidFill>
                  <a:srgbClr val="002060"/>
                </a:solidFill>
              </a:rPr>
              <a:t>«Якутское управление по гидрометеорологии и мониторингу окружающей среды»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2069869"/>
            <a:ext cx="8915400" cy="379118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Специальный приз победителю в номинации «Домашняя метеостанция»</a:t>
            </a:r>
          </a:p>
          <a:p>
            <a:pPr algn="ctr"/>
            <a:r>
              <a:rPr lang="sah-RU" sz="2400" b="1" dirty="0" smtClean="0">
                <a:solidFill>
                  <a:srgbClr val="FF0000"/>
                </a:solidFill>
              </a:rPr>
              <a:t>Бурнашовой Анжелике,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учени</a:t>
            </a:r>
            <a:r>
              <a:rPr lang="sah-RU" sz="2400" b="1" dirty="0" smtClean="0">
                <a:solidFill>
                  <a:srgbClr val="FF0000"/>
                </a:solidFill>
              </a:rPr>
              <a:t>це </a:t>
            </a:r>
            <a:r>
              <a:rPr lang="sah-RU" sz="2400" b="1" dirty="0">
                <a:solidFill>
                  <a:srgbClr val="FF0000"/>
                </a:solidFill>
              </a:rPr>
              <a:t>3 б класса </a:t>
            </a:r>
            <a:endParaRPr lang="sah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МБОУ </a:t>
            </a:r>
            <a:r>
              <a:rPr lang="ru-RU" sz="2400" b="1" dirty="0">
                <a:solidFill>
                  <a:srgbClr val="FF0000"/>
                </a:solidFill>
              </a:rPr>
              <a:t>«</a:t>
            </a:r>
            <a:r>
              <a:rPr lang="sah-RU" sz="2400" b="1" dirty="0">
                <a:solidFill>
                  <a:srgbClr val="FF0000"/>
                </a:solidFill>
              </a:rPr>
              <a:t>Майин</a:t>
            </a:r>
            <a:r>
              <a:rPr lang="ru-RU" sz="2400" b="1" dirty="0" err="1">
                <a:solidFill>
                  <a:srgbClr val="FF0000"/>
                </a:solidFill>
              </a:rPr>
              <a:t>ская</a:t>
            </a:r>
            <a:r>
              <a:rPr lang="ru-RU" sz="2400" b="1" dirty="0">
                <a:solidFill>
                  <a:srgbClr val="FF0000"/>
                </a:solidFill>
              </a:rPr>
              <a:t> СОШ им.</a:t>
            </a:r>
            <a:r>
              <a:rPr lang="sah-RU" sz="2400" b="1" dirty="0">
                <a:solidFill>
                  <a:srgbClr val="FF0000"/>
                </a:solidFill>
              </a:rPr>
              <a:t>Ф.Г. Охлопкова</a:t>
            </a:r>
            <a:r>
              <a:rPr lang="ru-RU" sz="2400" b="1" dirty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sah-RU" sz="2400" b="1" dirty="0">
                <a:solidFill>
                  <a:srgbClr val="FF0000"/>
                </a:solidFill>
              </a:rPr>
              <a:t>МР </a:t>
            </a:r>
            <a:r>
              <a:rPr lang="ru-RU" sz="2400" b="1" dirty="0">
                <a:solidFill>
                  <a:srgbClr val="FF0000"/>
                </a:solidFill>
              </a:rPr>
              <a:t>«</a:t>
            </a:r>
            <a:r>
              <a:rPr lang="sah-RU" sz="2400" b="1" dirty="0">
                <a:solidFill>
                  <a:srgbClr val="FF0000"/>
                </a:solidFill>
              </a:rPr>
              <a:t>Мегино-Кангалас</a:t>
            </a:r>
            <a:r>
              <a:rPr lang="ru-RU" sz="2400" b="1" dirty="0" err="1">
                <a:solidFill>
                  <a:srgbClr val="FF0000"/>
                </a:solidFill>
              </a:rPr>
              <a:t>ский</a:t>
            </a:r>
            <a:r>
              <a:rPr lang="ru-RU" sz="2400" b="1" dirty="0">
                <a:solidFill>
                  <a:srgbClr val="FF0000"/>
                </a:solidFill>
              </a:rPr>
              <a:t> улус</a:t>
            </a:r>
            <a:r>
              <a:rPr lang="sah-RU" sz="2400" b="1" dirty="0">
                <a:solidFill>
                  <a:srgbClr val="FF0000"/>
                </a:solidFill>
              </a:rPr>
              <a:t> (район)</a:t>
            </a:r>
            <a:r>
              <a:rPr lang="ru-RU" sz="2400" b="1" dirty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руководитель </a:t>
            </a:r>
            <a:r>
              <a:rPr lang="sah-RU" sz="2400" b="1" dirty="0">
                <a:solidFill>
                  <a:srgbClr val="FF0000"/>
                </a:solidFill>
              </a:rPr>
              <a:t>Е.Н. Чичахова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42" y="445804"/>
            <a:ext cx="1752748" cy="162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2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419591"/>
              </p:ext>
            </p:extLst>
          </p:nvPr>
        </p:nvGraphicFramePr>
        <p:xfrm>
          <a:off x="7182832" y="390698"/>
          <a:ext cx="4217186" cy="2975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2832" y="390698"/>
                        <a:ext cx="4217186" cy="2975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994728"/>
              </p:ext>
            </p:extLst>
          </p:nvPr>
        </p:nvGraphicFramePr>
        <p:xfrm>
          <a:off x="7182832" y="3508606"/>
          <a:ext cx="4217186" cy="2975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82832" y="3508606"/>
                        <a:ext cx="4217186" cy="2975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22" y="390698"/>
            <a:ext cx="4186721" cy="59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491548"/>
              </p:ext>
            </p:extLst>
          </p:nvPr>
        </p:nvGraphicFramePr>
        <p:xfrm>
          <a:off x="7182832" y="407960"/>
          <a:ext cx="4217186" cy="2975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2832" y="407960"/>
                        <a:ext cx="4217186" cy="2975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464546"/>
              </p:ext>
            </p:extLst>
          </p:nvPr>
        </p:nvGraphicFramePr>
        <p:xfrm>
          <a:off x="7182831" y="3516919"/>
          <a:ext cx="4228063" cy="298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82831" y="3516919"/>
                        <a:ext cx="4228063" cy="298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52" y="598807"/>
            <a:ext cx="4812590" cy="54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1219</TotalTime>
  <Words>141</Words>
  <Application>Microsoft Office PowerPoint</Application>
  <PresentationFormat>Широкоэкранный</PresentationFormat>
  <Paragraphs>15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Bahnschrift Condensed</vt:lpstr>
      <vt:lpstr>Calibri</vt:lpstr>
      <vt:lpstr>Century Gothic</vt:lpstr>
      <vt:lpstr>Times New Roman</vt:lpstr>
      <vt:lpstr>Wingdings 3</vt:lpstr>
      <vt:lpstr>Легкий дым</vt:lpstr>
      <vt:lpstr>PDF</vt:lpstr>
      <vt:lpstr>Победители и призеры республиканского конкурса «Наблюдение за природой - 2024» среди МЛАДШЕЙ ГРУППЫ УЧАЩИХСЯ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ФГБУ «Якутское управление по гидрометеорологии и мониторингу окружающей среды»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Победители республиканского конкурса среди учащихся  «Наблюдение за природой - 2018» младшая группа</dc:title>
  <dc:creator>Дьячковский Афанасий Афанасьевич</dc:creator>
  <cp:lastModifiedBy>User</cp:lastModifiedBy>
  <cp:revision>193</cp:revision>
  <dcterms:created xsi:type="dcterms:W3CDTF">2019-02-18T02:54:14Z</dcterms:created>
  <dcterms:modified xsi:type="dcterms:W3CDTF">2025-03-20T07:34:34Z</dcterms:modified>
</cp:coreProperties>
</file>