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3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9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0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9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4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36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40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408A-77C4-4AB0-AA8A-997900370B11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72D5C-9F96-451F-A716-9D21D1CD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4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глав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" y="30452"/>
            <a:ext cx="9124114" cy="68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9213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Segoe Script" pitchFamily="66" charset="0"/>
              </a:rPr>
              <a:t>Предновогодний </a:t>
            </a:r>
            <a:r>
              <a:rPr lang="ru-RU" b="1" dirty="0" err="1" smtClean="0">
                <a:latin typeface="Segoe Script" pitchFamily="66" charset="0"/>
              </a:rPr>
              <a:t>квест</a:t>
            </a:r>
            <a:r>
              <a:rPr lang="ru-RU" b="1" dirty="0">
                <a:latin typeface="Segoe Script" pitchFamily="66" charset="0"/>
              </a:rPr>
              <a:t/>
            </a:r>
            <a:br>
              <a:rPr lang="ru-RU" b="1" dirty="0">
                <a:latin typeface="Segoe Script" pitchFamily="66" charset="0"/>
              </a:rPr>
            </a:br>
            <a:r>
              <a:rPr lang="ru-RU" b="1" dirty="0" smtClean="0">
                <a:latin typeface="Segoe Script" pitchFamily="66" charset="0"/>
              </a:rPr>
              <a:t>в кругу РГО</a:t>
            </a:r>
            <a:endParaRPr lang="ru-RU" b="1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9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27919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09528" y="1631366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Чистая правда! С 10 по 15 век смена года у древних славян происходила 1 марта. Затем Новый год сместился в осень и стал отмечаться 1 сентября. Современные новогодние порядки навёл Пётр Первый. Согласно его указу от 1699 года, на Руси Новый год стал наступать 1 января.</a:t>
            </a:r>
          </a:p>
        </p:txBody>
      </p:sp>
    </p:spTree>
    <p:extLst>
      <p:ext uri="{BB962C8B-B14F-4D97-AF65-F5344CB8AC3E}">
        <p14:creationId xmlns:p14="http://schemas.microsoft.com/office/powerpoint/2010/main" val="451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" y="-34311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64502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Кто придумал традицию рождественского полена?</a:t>
            </a:r>
          </a:p>
        </p:txBody>
      </p:sp>
    </p:spTree>
    <p:extLst>
      <p:ext uri="{BB962C8B-B14F-4D97-AF65-F5344CB8AC3E}">
        <p14:creationId xmlns:p14="http://schemas.microsoft.com/office/powerpoint/2010/main" val="37654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30415" y="366623"/>
            <a:ext cx="61926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Европейцы обязаны этой древней традицией викингам. Это они завели порядок каждый год, накануне Рождества спиливать большое дерево и хранить его в сухом месте до следующего года. Когда наступало очередное Рождество, рождественское полено торжественно вносили в дом и внимательно следили, как оно горит в очаге. Если полено прогорало полностью, это был хороший знак. Жди удачу! В противном случае, беды не миновать.</a:t>
            </a:r>
          </a:p>
        </p:txBody>
      </p:sp>
    </p:spTree>
    <p:extLst>
      <p:ext uri="{BB962C8B-B14F-4D97-AF65-F5344CB8AC3E}">
        <p14:creationId xmlns:p14="http://schemas.microsoft.com/office/powerpoint/2010/main" val="236492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429000"/>
            <a:ext cx="77048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 ли безобидны живые ёлки в доме?</a:t>
            </a:r>
          </a:p>
        </p:txBody>
      </p:sp>
    </p:spTree>
    <p:extLst>
      <p:ext uri="{BB962C8B-B14F-4D97-AF65-F5344CB8AC3E}">
        <p14:creationId xmlns:p14="http://schemas.microsoft.com/office/powerpoint/2010/main" val="134558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582067"/>
            <a:ext cx="6192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Этим вопросом озаботились учёные и выяснили, что в живых, свежесрубленных елях есть грибки, которые, попав в тёплые домашние условия, начинают активно размножаться. В результате, в комнате, где устанавливается новогодняя ёлка, в воздухе появляется большое количество спор. Они провоцируют аллергические реакции, кашель, бессонницу и даже бронхит. Любителям именно живых новогодних елей учёные советуют мыть деревья и сушить их на улице, прежде чем вносить в дом.</a:t>
            </a:r>
          </a:p>
        </p:txBody>
      </p:sp>
    </p:spTree>
    <p:extLst>
      <p:ext uri="{BB962C8B-B14F-4D97-AF65-F5344CB8AC3E}">
        <p14:creationId xmlns:p14="http://schemas.microsoft.com/office/powerpoint/2010/main" val="22467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8454" y="3901698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Какой подарок чаще всего просят дети у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Санты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Клауса?</a:t>
            </a:r>
          </a:p>
        </p:txBody>
      </p:sp>
    </p:spTree>
    <p:extLst>
      <p:ext uri="{BB962C8B-B14F-4D97-AF65-F5344CB8AC3E}">
        <p14:creationId xmlns:p14="http://schemas.microsoft.com/office/powerpoint/2010/main" val="198588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24305" y="2367171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статистике, это – ноутбук, планшет или иной гаджет.</a:t>
            </a:r>
          </a:p>
        </p:txBody>
      </p:sp>
    </p:spTree>
    <p:extLst>
      <p:ext uri="{BB962C8B-B14F-4D97-AF65-F5344CB8AC3E}">
        <p14:creationId xmlns:p14="http://schemas.microsoft.com/office/powerpoint/2010/main" val="132436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071" y="3445271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какой просьбой чаще всего к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Санте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обращаются взрослые служащие?</a:t>
            </a:r>
          </a:p>
        </p:txBody>
      </p:sp>
    </p:spTree>
    <p:extLst>
      <p:ext uri="{BB962C8B-B14F-4D97-AF65-F5344CB8AC3E}">
        <p14:creationId xmlns:p14="http://schemas.microsoft.com/office/powerpoint/2010/main" val="76903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2367171"/>
            <a:ext cx="56886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Они просят его заморозить своих начальников.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3272479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2450" y="371703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Какая самая популярная пряность в Рождественские праздники?</a:t>
            </a:r>
          </a:p>
        </p:txBody>
      </p:sp>
    </p:spTree>
    <p:extLst>
      <p:ext uri="{BB962C8B-B14F-4D97-AF65-F5344CB8AC3E}">
        <p14:creationId xmlns:p14="http://schemas.microsoft.com/office/powerpoint/2010/main" val="20491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3" y="-27504"/>
            <a:ext cx="9219483" cy="688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875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27384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693456"/>
            <a:ext cx="5832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первом месте – имбирь. Следом идут корица, гвоздика и ваниль. Без них не обходится традиционная рождественская выпечка.</a:t>
            </a:r>
          </a:p>
        </p:txBody>
      </p:sp>
    </p:spTree>
    <p:extLst>
      <p:ext uri="{BB962C8B-B14F-4D97-AF65-F5344CB8AC3E}">
        <p14:creationId xmlns:p14="http://schemas.microsoft.com/office/powerpoint/2010/main" val="1409726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0462" y="364502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правильно сжигать записку с желанием?</a:t>
            </a:r>
          </a:p>
        </p:txBody>
      </p:sp>
    </p:spTree>
    <p:extLst>
      <p:ext uri="{BB962C8B-B14F-4D97-AF65-F5344CB8AC3E}">
        <p14:creationId xmlns:p14="http://schemas.microsoft.com/office/powerpoint/2010/main" val="25863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166842"/>
            <a:ext cx="6048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Нужно дождаться последнего часа старого года и написать своё желание на бумажке. Когда куранты начнут отсчёт, с первым ударом, записку следует поджечь. Если она успеет сгореть полностью, пока часы двенадцать бьют, значит, желание непременно сбудется.</a:t>
            </a:r>
          </a:p>
        </p:txBody>
      </p:sp>
    </p:spTree>
    <p:extLst>
      <p:ext uri="{BB962C8B-B14F-4D97-AF65-F5344CB8AC3E}">
        <p14:creationId xmlns:p14="http://schemas.microsoft.com/office/powerpoint/2010/main" val="3337475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446" y="364502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 нужно тибетцам пирожков для новогоднего счастья?</a:t>
            </a:r>
          </a:p>
        </p:txBody>
      </p:sp>
    </p:spTree>
    <p:extLst>
      <p:ext uri="{BB962C8B-B14F-4D97-AF65-F5344CB8AC3E}">
        <p14:creationId xmlns:p14="http://schemas.microsoft.com/office/powerpoint/2010/main" val="3529136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674400"/>
            <a:ext cx="5976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больше, тем лучше – так считают на Тибете. А потому там накануне Нового года пекут максимальное количество пирожков и идут на улицу, чтобы раздать прохожим. Масштаб ожидаемого счастья и богатства напрямую зависит от количества раздаренных пирожков.</a:t>
            </a:r>
          </a:p>
        </p:txBody>
      </p:sp>
    </p:spTree>
    <p:extLst>
      <p:ext uri="{BB962C8B-B14F-4D97-AF65-F5344CB8AC3E}">
        <p14:creationId xmlns:p14="http://schemas.microsoft.com/office/powerpoint/2010/main" val="745295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573016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является обязательным новогодним угощением в Бразилии?</a:t>
            </a:r>
          </a:p>
        </p:txBody>
      </p:sp>
    </p:spTree>
    <p:extLst>
      <p:ext uri="{BB962C8B-B14F-4D97-AF65-F5344CB8AC3E}">
        <p14:creationId xmlns:p14="http://schemas.microsoft.com/office/powerpoint/2010/main" val="389272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2420888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Суп из чечевицы – прозаично, но гарантирует богатство и достаток в новом году.</a:t>
            </a:r>
          </a:p>
        </p:txBody>
      </p:sp>
    </p:spTree>
    <p:extLst>
      <p:ext uri="{BB962C8B-B14F-4D97-AF65-F5344CB8AC3E}">
        <p14:creationId xmlns:p14="http://schemas.microsoft.com/office/powerpoint/2010/main" val="3210670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789040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Когда зажглась первая электрическая ёлочная гирлянда?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7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9239" y="1997839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позапрошлом веке – в 1895 году. И случилось это в Америке, на ёлке, установленной перед Белым домом.</a:t>
            </a:r>
          </a:p>
        </p:txBody>
      </p:sp>
    </p:spTree>
    <p:extLst>
      <p:ext uri="{BB962C8B-B14F-4D97-AF65-F5344CB8AC3E}">
        <p14:creationId xmlns:p14="http://schemas.microsoft.com/office/powerpoint/2010/main" val="3775174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2874" y="387309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появилась первая новогодняя открытка?</a:t>
            </a:r>
          </a:p>
        </p:txBody>
      </p:sp>
    </p:spTree>
    <p:extLst>
      <p:ext uri="{BB962C8B-B14F-4D97-AF65-F5344CB8AC3E}">
        <p14:creationId xmlns:p14="http://schemas.microsoft.com/office/powerpoint/2010/main" val="116821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" y="24499"/>
            <a:ext cx="9364437" cy="68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511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1997839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19 веке, в 1843 году увидела свет первая рождественская открытка, напечатанная в лондонской типографии.</a:t>
            </a:r>
          </a:p>
        </p:txBody>
      </p:sp>
    </p:spTree>
    <p:extLst>
      <p:ext uri="{BB962C8B-B14F-4D97-AF65-F5344CB8AC3E}">
        <p14:creationId xmlns:p14="http://schemas.microsoft.com/office/powerpoint/2010/main" val="1304536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5216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Почему у австрийцев на новогоднем столе не бывает дичи?</a:t>
            </a:r>
          </a:p>
        </p:txBody>
      </p:sp>
    </p:spTree>
    <p:extLst>
      <p:ext uri="{BB962C8B-B14F-4D97-AF65-F5344CB8AC3E}">
        <p14:creationId xmlns:p14="http://schemas.microsoft.com/office/powerpoint/2010/main" val="102224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6434" y="1443841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Дело в том, что в число новогодних мифических персонажей в Австрии входит Птица Счастья. Зажарить собственное счастье накануне смены лет никто не решается.</a:t>
            </a:r>
          </a:p>
        </p:txBody>
      </p:sp>
    </p:spTree>
    <p:extLst>
      <p:ext uri="{BB962C8B-B14F-4D97-AF65-F5344CB8AC3E}">
        <p14:creationId xmlns:p14="http://schemas.microsoft.com/office/powerpoint/2010/main" val="1919802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770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Где ищут новогодние подарки немецкие дети?</a:t>
            </a:r>
          </a:p>
        </p:txBody>
      </p:sp>
    </p:spTree>
    <p:extLst>
      <p:ext uri="{BB962C8B-B14F-4D97-AF65-F5344CB8AC3E}">
        <p14:creationId xmlns:p14="http://schemas.microsoft.com/office/powerpoint/2010/main" val="3166612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2274838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Правильный ответ – на подоконнике. Именно там их оставляет немецкий Санта Клаус.</a:t>
            </a:r>
          </a:p>
        </p:txBody>
      </p:sp>
    </p:spTree>
    <p:extLst>
      <p:ext uri="{BB962C8B-B14F-4D97-AF65-F5344CB8AC3E}">
        <p14:creationId xmlns:p14="http://schemas.microsoft.com/office/powerpoint/2010/main" val="3673990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754583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для россиян 1 января стал праздничным, нерабочим днём?</a:t>
            </a:r>
          </a:p>
        </p:txBody>
      </p:sp>
    </p:spTree>
    <p:extLst>
      <p:ext uri="{BB962C8B-B14F-4D97-AF65-F5344CB8AC3E}">
        <p14:creationId xmlns:p14="http://schemas.microsoft.com/office/powerpoint/2010/main" val="270093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720840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Сравнительно недавно – в 1948 году. Соответствующий приказ издал Президиум Верховного Совета СССР накануне Нового года – 23 декабря.</a:t>
            </a:r>
          </a:p>
        </p:txBody>
      </p:sp>
    </p:spTree>
    <p:extLst>
      <p:ext uri="{BB962C8B-B14F-4D97-AF65-F5344CB8AC3E}">
        <p14:creationId xmlns:p14="http://schemas.microsoft.com/office/powerpoint/2010/main" val="3998723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7953" y="3645024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Где скрывается новогоднее счастье скандинавов?</a:t>
            </a:r>
          </a:p>
        </p:txBody>
      </p:sp>
    </p:spTree>
    <p:extLst>
      <p:ext uri="{BB962C8B-B14F-4D97-AF65-F5344CB8AC3E}">
        <p14:creationId xmlns:p14="http://schemas.microsoft.com/office/powerpoint/2010/main" val="3092909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67252" y="1997839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рисовой каше! В неё кладут один миндальный орешек. Кому он достанется, тому и счастье в новом году привалит.</a:t>
            </a:r>
          </a:p>
        </p:txBody>
      </p:sp>
    </p:spTree>
    <p:extLst>
      <p:ext uri="{BB962C8B-B14F-4D97-AF65-F5344CB8AC3E}">
        <p14:creationId xmlns:p14="http://schemas.microsoft.com/office/powerpoint/2010/main" val="3848907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996154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родился Снеговик?</a:t>
            </a:r>
          </a:p>
        </p:txBody>
      </p:sp>
    </p:spTree>
    <p:extLst>
      <p:ext uri="{BB962C8B-B14F-4D97-AF65-F5344CB8AC3E}">
        <p14:creationId xmlns:p14="http://schemas.microsoft.com/office/powerpoint/2010/main" val="426034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5" y="15645"/>
            <a:ext cx="9345973" cy="684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301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443841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Точная дата не известна, но определено, что в 19 веке. С самого рождения Снеговик, он же – Снежная баба, имел на голове ведро, в руках – метлу и нос в виде морковки.</a:t>
            </a:r>
          </a:p>
        </p:txBody>
      </p:sp>
    </p:spTree>
    <p:extLst>
      <p:ext uri="{BB962C8B-B14F-4D97-AF65-F5344CB8AC3E}">
        <p14:creationId xmlns:p14="http://schemas.microsoft.com/office/powerpoint/2010/main" val="1043407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83825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на Кубе избавляются от прошлогодних грехов?</a:t>
            </a:r>
          </a:p>
        </p:txBody>
      </p:sp>
    </p:spTree>
    <p:extLst>
      <p:ext uri="{BB962C8B-B14F-4D97-AF65-F5344CB8AC3E}">
        <p14:creationId xmlns:p14="http://schemas.microsoft.com/office/powerpoint/2010/main" val="1129375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889843"/>
            <a:ext cx="6120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канун Нового года каждый добропорядочный кубинец наполняет ёмкость водой и, как только наступает 1 января, выплёскивает воду на улицу. Считается, что это – верный способ смыть все грехи.</a:t>
            </a:r>
          </a:p>
        </p:txBody>
      </p:sp>
    </p:spTree>
    <p:extLst>
      <p:ext uri="{BB962C8B-B14F-4D97-AF65-F5344CB8AC3E}">
        <p14:creationId xmlns:p14="http://schemas.microsoft.com/office/powerpoint/2010/main" val="1269897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758" y="386104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Почему в Китае любят драконов?</a:t>
            </a:r>
          </a:p>
        </p:txBody>
      </p:sp>
    </p:spTree>
    <p:extLst>
      <p:ext uri="{BB962C8B-B14F-4D97-AF65-F5344CB8AC3E}">
        <p14:creationId xmlns:p14="http://schemas.microsoft.com/office/powerpoint/2010/main" val="27087740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443841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Дракон для китайцев – символ благополучия, потому в новогоднюю ночь на улицах их многочисленное количество, в виде бумажных змеев.</a:t>
            </a:r>
          </a:p>
        </p:txBody>
      </p:sp>
    </p:spTree>
    <p:extLst>
      <p:ext uri="{BB962C8B-B14F-4D97-AF65-F5344CB8AC3E}">
        <p14:creationId xmlns:p14="http://schemas.microsoft.com/office/powerpoint/2010/main" val="245140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5216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украшают вместо ёлки жители Южного полушария Земли?</a:t>
            </a:r>
          </a:p>
        </p:txBody>
      </p:sp>
    </p:spTree>
    <p:extLst>
      <p:ext uri="{BB962C8B-B14F-4D97-AF65-F5344CB8AC3E}">
        <p14:creationId xmlns:p14="http://schemas.microsoft.com/office/powerpoint/2010/main" val="2237778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997839"/>
            <a:ext cx="61926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Там, где вечное лето, ёлки не растут, а потому вместо них новогодние украшения развешивают на эвкалиптах.</a:t>
            </a:r>
          </a:p>
        </p:txBody>
      </p:sp>
    </p:spTree>
    <p:extLst>
      <p:ext uri="{BB962C8B-B14F-4D97-AF65-F5344CB8AC3E}">
        <p14:creationId xmlns:p14="http://schemas.microsoft.com/office/powerpoint/2010/main" val="1197701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5216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в Древнем Египте праздновали Новый год?</a:t>
            </a:r>
          </a:p>
        </p:txBody>
      </p:sp>
    </p:spTree>
    <p:extLst>
      <p:ext uri="{BB962C8B-B14F-4D97-AF65-F5344CB8AC3E}">
        <p14:creationId xmlns:p14="http://schemas.microsoft.com/office/powerpoint/2010/main" val="1594771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27384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247454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день разлива главной реки – Нила,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происходит обычно в начале лета.</a:t>
            </a:r>
          </a:p>
        </p:txBody>
      </p:sp>
    </p:spTree>
    <p:extLst>
      <p:ext uri="{BB962C8B-B14F-4D97-AF65-F5344CB8AC3E}">
        <p14:creationId xmlns:p14="http://schemas.microsoft.com/office/powerpoint/2010/main" val="3606135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64502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какие новогодние приметы верили наши предки?</a:t>
            </a:r>
          </a:p>
        </p:txBody>
      </p:sp>
    </p:spTree>
    <p:extLst>
      <p:ext uri="{BB962C8B-B14F-4D97-AF65-F5344CB8AC3E}">
        <p14:creationId xmlns:p14="http://schemas.microsoft.com/office/powerpoint/2010/main" val="185491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76" y="314096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Зачем итальянцы выкидывают старьё из окон в новогоднюю ночь?</a:t>
            </a:r>
          </a:p>
        </p:txBody>
      </p:sp>
    </p:spTree>
    <p:extLst>
      <p:ext uri="{BB962C8B-B14F-4D97-AF65-F5344CB8AC3E}">
        <p14:creationId xmlns:p14="http://schemas.microsoft.com/office/powerpoint/2010/main" val="737789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612844"/>
            <a:ext cx="64087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Руси верили, что Новый год надо встречать в новой одежде и за щедро накрытым столом, чтобы не нуждаться и не голодать в будущем. Нельзя было также выполнять сложную, тяжёлую работу, иначе не разогнуть спины все следующие 12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469163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00506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сон в руку?</a:t>
            </a:r>
          </a:p>
        </p:txBody>
      </p:sp>
    </p:spTree>
    <p:extLst>
      <p:ext uri="{BB962C8B-B14F-4D97-AF65-F5344CB8AC3E}">
        <p14:creationId xmlns:p14="http://schemas.microsoft.com/office/powerpoint/2010/main" val="25525533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274838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Вещий сон, предсказывающий будущий год, надо ловить в ночь с 30 на 31 декабря.</a:t>
            </a:r>
          </a:p>
        </p:txBody>
      </p:sp>
    </p:spTree>
    <p:extLst>
      <p:ext uri="{BB962C8B-B14F-4D97-AF65-F5344CB8AC3E}">
        <p14:creationId xmlns:p14="http://schemas.microsoft.com/office/powerpoint/2010/main" val="40320160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933056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Жители какой страны больше всего тратятся на новогодние подарки?</a:t>
            </a:r>
          </a:p>
        </p:txBody>
      </p:sp>
    </p:spTree>
    <p:extLst>
      <p:ext uri="{BB962C8B-B14F-4D97-AF65-F5344CB8AC3E}">
        <p14:creationId xmlns:p14="http://schemas.microsoft.com/office/powerpoint/2010/main" val="9998332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274838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США – страна-рекордсмен по продажам новогодних открыток и рождественских подарков.</a:t>
            </a:r>
          </a:p>
        </p:txBody>
      </p:sp>
    </p:spTree>
    <p:extLst>
      <p:ext uri="{BB962C8B-B14F-4D97-AF65-F5344CB8AC3E}">
        <p14:creationId xmlns:p14="http://schemas.microsoft.com/office/powerpoint/2010/main" val="3230348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7707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Дед Мороз стал ходить по домам?</a:t>
            </a:r>
          </a:p>
        </p:txBody>
      </p:sp>
    </p:spTree>
    <p:extLst>
      <p:ext uri="{BB962C8B-B14F-4D97-AF65-F5344CB8AC3E}">
        <p14:creationId xmlns:p14="http://schemas.microsoft.com/office/powerpoint/2010/main" val="40209717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8423" y="1443841"/>
            <a:ext cx="6615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Такая традиция появилась лишь в 70-х годах прошлого века. До этого советские дети встречались с Дедом Морозом только в общественных местах, на праздничных ёлках.</a:t>
            </a:r>
          </a:p>
        </p:txBody>
      </p:sp>
    </p:spTree>
    <p:extLst>
      <p:ext uri="{BB962C8B-B14F-4D97-AF65-F5344CB8AC3E}">
        <p14:creationId xmlns:p14="http://schemas.microsoft.com/office/powerpoint/2010/main" val="2058191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0506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Где родилась Снегурочка?</a:t>
            </a:r>
          </a:p>
        </p:txBody>
      </p:sp>
    </p:spTree>
    <p:extLst>
      <p:ext uri="{BB962C8B-B14F-4D97-AF65-F5344CB8AC3E}">
        <p14:creationId xmlns:p14="http://schemas.microsoft.com/office/powerpoint/2010/main" val="630137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1536" y="1443841"/>
            <a:ext cx="6210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Родиной главной помощницы Деда Мороза считается село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Щелыково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Костромской области, где жил и творил автор пьесы «Снегурочка» А. Островский.</a:t>
            </a:r>
          </a:p>
        </p:txBody>
      </p:sp>
    </p:spTree>
    <p:extLst>
      <p:ext uri="{BB962C8B-B14F-4D97-AF65-F5344CB8AC3E}">
        <p14:creationId xmlns:p14="http://schemas.microsoft.com/office/powerpoint/2010/main" val="3971099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9330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Зачем болгары выключают свет в новогоднюю полночь?</a:t>
            </a:r>
          </a:p>
        </p:txBody>
      </p:sp>
    </p:spTree>
    <p:extLst>
      <p:ext uri="{BB962C8B-B14F-4D97-AF65-F5344CB8AC3E}">
        <p14:creationId xmlns:p14="http://schemas.microsoft.com/office/powerpoint/2010/main" val="28931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59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908720"/>
            <a:ext cx="62646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Итальянцы верят, что, чем больше старых вещей убудет из дома, тем больше прибудет новых в следующем году. Таким образом, они и от хлама избавляются, и богатство притягивают в новый год.</a:t>
            </a:r>
          </a:p>
        </p:txBody>
      </p:sp>
    </p:spTree>
    <p:extLst>
      <p:ext uri="{BB962C8B-B14F-4D97-AF65-F5344CB8AC3E}">
        <p14:creationId xmlns:p14="http://schemas.microsoft.com/office/powerpoint/2010/main" val="7578450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2042187"/>
            <a:ext cx="6534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Чтобы целоваться! Согласно обычаю, в течение трёх минут, пока в комнате темно, можно поцеловать кого угодно и тебе за это ничего не будет.</a:t>
            </a:r>
          </a:p>
        </p:txBody>
      </p:sp>
    </p:spTree>
    <p:extLst>
      <p:ext uri="{BB962C8B-B14F-4D97-AF65-F5344CB8AC3E}">
        <p14:creationId xmlns:p14="http://schemas.microsoft.com/office/powerpoint/2010/main" val="2773908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05064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Какое звание присвоил Деду Морозу пенсионный фонд России?</a:t>
            </a:r>
          </a:p>
        </p:txBody>
      </p:sp>
    </p:spTree>
    <p:extLst>
      <p:ext uri="{BB962C8B-B14F-4D97-AF65-F5344CB8AC3E}">
        <p14:creationId xmlns:p14="http://schemas.microsoft.com/office/powerpoint/2010/main" val="29660335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17334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5" y="308850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Звание Ветерана сказочного труда.</a:t>
            </a:r>
          </a:p>
        </p:txBody>
      </p:sp>
    </p:spTree>
    <p:extLst>
      <p:ext uri="{BB962C8B-B14F-4D97-AF65-F5344CB8AC3E}">
        <p14:creationId xmlns:p14="http://schemas.microsoft.com/office/powerpoint/2010/main" val="6963305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768437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Чем украшали новогодние ели в древности?</a:t>
            </a:r>
          </a:p>
        </p:txBody>
      </p:sp>
    </p:spTree>
    <p:extLst>
      <p:ext uri="{BB962C8B-B14F-4D97-AF65-F5344CB8AC3E}">
        <p14:creationId xmlns:p14="http://schemas.microsoft.com/office/powerpoint/2010/main" val="12554592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889843"/>
            <a:ext cx="64087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 появления стеклянных ёлочных игрушек, их роль выполняли съедобные украшения-лакомства. Причём, каждое из них имело смысл. Яблоко, например, означало плодородие, орех – божественный промысел, яйцо –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23962880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2210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Где и когда родился Дед Мороз?</a:t>
            </a:r>
          </a:p>
        </p:txBody>
      </p:sp>
    </p:spTree>
    <p:extLst>
      <p:ext uri="{BB962C8B-B14F-4D97-AF65-F5344CB8AC3E}">
        <p14:creationId xmlns:p14="http://schemas.microsoft.com/office/powerpoint/2010/main" val="1879677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166842"/>
            <a:ext cx="63367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Родина российского новогоднего волшебника – Великий Устюг, а день рождения он празднует 18 ноября. Именно в это время в Великом Устюге начинаются холода и морозы.</a:t>
            </a:r>
          </a:p>
        </p:txBody>
      </p:sp>
    </p:spTree>
    <p:extLst>
      <p:ext uri="{BB962C8B-B14F-4D97-AF65-F5344CB8AC3E}">
        <p14:creationId xmlns:p14="http://schemas.microsoft.com/office/powerpoint/2010/main" val="40645087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78904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Сколько недвижимости у Деда Мороза?</a:t>
            </a:r>
          </a:p>
        </p:txBody>
      </p:sp>
    </p:spTree>
    <p:extLst>
      <p:ext uri="{BB962C8B-B14F-4D97-AF65-F5344CB8AC3E}">
        <p14:creationId xmlns:p14="http://schemas.microsoft.com/office/powerpoint/2010/main" val="3691953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-27384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693456"/>
            <a:ext cx="6336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 официальных источниках упоминаются резиденция в Великом Устюге, усадьба в Архангельске, дом в Мурманске 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Чунозерское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поместье.</a:t>
            </a:r>
          </a:p>
        </p:txBody>
      </p:sp>
    </p:spTree>
    <p:extLst>
      <p:ext uri="{BB962C8B-B14F-4D97-AF65-F5344CB8AC3E}">
        <p14:creationId xmlns:p14="http://schemas.microsoft.com/office/powerpoint/2010/main" val="3224224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77072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появился новогодний песенный хит про ёлочку?</a:t>
            </a:r>
          </a:p>
        </p:txBody>
      </p:sp>
    </p:spTree>
    <p:extLst>
      <p:ext uri="{BB962C8B-B14F-4D97-AF65-F5344CB8AC3E}">
        <p14:creationId xmlns:p14="http://schemas.microsoft.com/office/powerpoint/2010/main" val="369152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4" y="1991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072" y="3430991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Почему цари покидали древний Вавилон в канун Нового года?</a:t>
            </a:r>
          </a:p>
        </p:txBody>
      </p:sp>
    </p:spTree>
    <p:extLst>
      <p:ext uri="{BB962C8B-B14F-4D97-AF65-F5344CB8AC3E}">
        <p14:creationId xmlns:p14="http://schemas.microsoft.com/office/powerpoint/2010/main" val="38848895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166842"/>
            <a:ext cx="619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Детская песенка «В лесу родилась ёлочка» появилась в 1905 году, когда к уже существовавшим стихам Раисы Кудашевой была написана музыка композитором Леонидом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Бекманом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7080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768437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Почему нельзя выбрасывать ёлку сразу после наступления нового года?</a:t>
            </a:r>
          </a:p>
        </p:txBody>
      </p:sp>
    </p:spTree>
    <p:extLst>
      <p:ext uri="{BB962C8B-B14F-4D97-AF65-F5344CB8AC3E}">
        <p14:creationId xmlns:p14="http://schemas.microsoft.com/office/powerpoint/2010/main" val="11015045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720840"/>
            <a:ext cx="62646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Народное мнение гласит: вместе с ёлкой праздничная радость покинет дом. Это правило касается и недогоревших новогодних свечей.</a:t>
            </a:r>
          </a:p>
        </p:txBody>
      </p:sp>
    </p:spTree>
    <p:extLst>
      <p:ext uri="{BB962C8B-B14F-4D97-AF65-F5344CB8AC3E}">
        <p14:creationId xmlns:p14="http://schemas.microsoft.com/office/powerpoint/2010/main" val="23382613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86104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Кому мы благодарны за новогодние каникулы?</a:t>
            </a:r>
          </a:p>
        </p:txBody>
      </p:sp>
    </p:spTree>
    <p:extLst>
      <p:ext uri="{BB962C8B-B14F-4D97-AF65-F5344CB8AC3E}">
        <p14:creationId xmlns:p14="http://schemas.microsoft.com/office/powerpoint/2010/main" val="381436263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65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582067"/>
            <a:ext cx="62646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До 1492 года на Руси Новый год отмечали в марте. Затем перенесли на сентябрь: мол, урожай собран, голодать не будем. Но великий реформатор Пётр I внёс изменения и в этот праздник. Он издал указ, по которому все россияне должны были отмечать Новый год с 1 января 1700 года. Император приказывал семь дней веселиться, стрелять из пушек либо ружей и танцевать. Уклонистам грозили смертной казнью.</a:t>
            </a:r>
          </a:p>
        </p:txBody>
      </p:sp>
    </p:spTree>
    <p:extLst>
      <p:ext uri="{BB962C8B-B14F-4D97-AF65-F5344CB8AC3E}">
        <p14:creationId xmlns:p14="http://schemas.microsoft.com/office/powerpoint/2010/main" val="19880041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51" y="0"/>
            <a:ext cx="9153062" cy="68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16632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Script" pitchFamily="66" charset="0"/>
              </a:rPr>
              <a:t>С наступающим новым годом!</a:t>
            </a:r>
            <a:endParaRPr lang="ru-RU" sz="4000" b="1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7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от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1228397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Так правители поступали, чтобы не смущать своих подданных и позволить им веселиться от души, без оглядки на жителей царского дворца.</a:t>
            </a:r>
          </a:p>
        </p:txBody>
      </p:sp>
    </p:spTree>
    <p:extLst>
      <p:ext uri="{BB962C8B-B14F-4D97-AF65-F5344CB8AC3E}">
        <p14:creationId xmlns:p14="http://schemas.microsoft.com/office/powerpoint/2010/main" val="229365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вопр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8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6446" y="3429000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Правда ли, что в старину на Руси отмечали приход Нового года весной?</a:t>
            </a:r>
          </a:p>
        </p:txBody>
      </p:sp>
    </p:spTree>
    <p:extLst>
      <p:ext uri="{BB962C8B-B14F-4D97-AF65-F5344CB8AC3E}">
        <p14:creationId xmlns:p14="http://schemas.microsoft.com/office/powerpoint/2010/main" val="42605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1233</Words>
  <Application>Microsoft Office PowerPoint</Application>
  <PresentationFormat>Экран (4:3)</PresentationFormat>
  <Paragraphs>73</Paragraphs>
  <Slides>75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75</vt:i4>
      </vt:variant>
    </vt:vector>
  </HeadingPairs>
  <TitlesOfParts>
    <vt:vector size="76" baseType="lpstr">
      <vt:lpstr>Тема Office</vt:lpstr>
      <vt:lpstr>Предновогодний квест в кругу РГО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Предновогодний квест в кругу РГО</dc:title>
  <dc:creator>Лёха ыыы</dc:creator>
  <cp:lastModifiedBy>Лёха ыыы</cp:lastModifiedBy>
  <cp:revision>15</cp:revision>
  <dcterms:created xsi:type="dcterms:W3CDTF">2021-12-20T17:43:37Z</dcterms:created>
  <dcterms:modified xsi:type="dcterms:W3CDTF">2021-12-20T20:43:13Z</dcterms:modified>
</cp:coreProperties>
</file>