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64"/>
  </p:notesMasterIdLst>
  <p:handoutMasterIdLst>
    <p:handoutMasterId r:id="rId65"/>
  </p:handoutMasterIdLst>
  <p:sldIdLst>
    <p:sldId id="313" r:id="rId2"/>
    <p:sldId id="761" r:id="rId3"/>
    <p:sldId id="620" r:id="rId4"/>
    <p:sldId id="633" r:id="rId5"/>
    <p:sldId id="768" r:id="rId6"/>
    <p:sldId id="759" r:id="rId7"/>
    <p:sldId id="758" r:id="rId8"/>
    <p:sldId id="762" r:id="rId9"/>
    <p:sldId id="786" r:id="rId10"/>
    <p:sldId id="834" r:id="rId11"/>
    <p:sldId id="835" r:id="rId12"/>
    <p:sldId id="781" r:id="rId13"/>
    <p:sldId id="775" r:id="rId14"/>
    <p:sldId id="796" r:id="rId15"/>
    <p:sldId id="783" r:id="rId16"/>
    <p:sldId id="807" r:id="rId17"/>
    <p:sldId id="778" r:id="rId18"/>
    <p:sldId id="818" r:id="rId19"/>
    <p:sldId id="845" r:id="rId20"/>
    <p:sldId id="779" r:id="rId21"/>
    <p:sldId id="782" r:id="rId22"/>
    <p:sldId id="839" r:id="rId23"/>
    <p:sldId id="838" r:id="rId24"/>
    <p:sldId id="795" r:id="rId25"/>
    <p:sldId id="780" r:id="rId26"/>
    <p:sldId id="832" r:id="rId27"/>
    <p:sldId id="777" r:id="rId28"/>
    <p:sldId id="766" r:id="rId29"/>
    <p:sldId id="773" r:id="rId30"/>
    <p:sldId id="769" r:id="rId31"/>
    <p:sldId id="770" r:id="rId32"/>
    <p:sldId id="763" r:id="rId33"/>
    <p:sldId id="787" r:id="rId34"/>
    <p:sldId id="788" r:id="rId35"/>
    <p:sldId id="808" r:id="rId36"/>
    <p:sldId id="797" r:id="rId37"/>
    <p:sldId id="765" r:id="rId38"/>
    <p:sldId id="820" r:id="rId39"/>
    <p:sldId id="812" r:id="rId40"/>
    <p:sldId id="785" r:id="rId41"/>
    <p:sldId id="811" r:id="rId42"/>
    <p:sldId id="816" r:id="rId43"/>
    <p:sldId id="814" r:id="rId44"/>
    <p:sldId id="792" r:id="rId45"/>
    <p:sldId id="841" r:id="rId46"/>
    <p:sldId id="842" r:id="rId47"/>
    <p:sldId id="843" r:id="rId48"/>
    <p:sldId id="821" r:id="rId49"/>
    <p:sldId id="793" r:id="rId50"/>
    <p:sldId id="809" r:id="rId51"/>
    <p:sldId id="831" r:id="rId52"/>
    <p:sldId id="800" r:id="rId53"/>
    <p:sldId id="825" r:id="rId54"/>
    <p:sldId id="802" r:id="rId55"/>
    <p:sldId id="826" r:id="rId56"/>
    <p:sldId id="817" r:id="rId57"/>
    <p:sldId id="828" r:id="rId58"/>
    <p:sldId id="829" r:id="rId59"/>
    <p:sldId id="837" r:id="rId60"/>
    <p:sldId id="760" r:id="rId61"/>
    <p:sldId id="836" r:id="rId62"/>
    <p:sldId id="772" r:id="rId63"/>
  </p:sldIdLst>
  <p:sldSz cx="10287000" cy="6858000" type="35mm"/>
  <p:notesSz cx="6797675" cy="9928225"/>
  <p:defaultTextStyle>
    <a:defPPr>
      <a:defRPr lang="ru-RU"/>
    </a:defPPr>
    <a:lvl1pPr algn="l" defTabSz="1096963" rtl="0" fontAlgn="base">
      <a:spcBef>
        <a:spcPct val="0"/>
      </a:spcBef>
      <a:spcAft>
        <a:spcPct val="0"/>
      </a:spcAft>
      <a:defRPr kumimoji="1" sz="30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547688" indent="-90488" algn="l" defTabSz="1096963" rtl="0" fontAlgn="base">
      <a:spcBef>
        <a:spcPct val="0"/>
      </a:spcBef>
      <a:spcAft>
        <a:spcPct val="0"/>
      </a:spcAft>
      <a:defRPr kumimoji="1" sz="30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1096963" indent="-182563" algn="l" defTabSz="1096963" rtl="0" fontAlgn="base">
      <a:spcBef>
        <a:spcPct val="0"/>
      </a:spcBef>
      <a:spcAft>
        <a:spcPct val="0"/>
      </a:spcAft>
      <a:defRPr kumimoji="1" sz="30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644650" indent="-273050" algn="l" defTabSz="1096963" rtl="0" fontAlgn="base">
      <a:spcBef>
        <a:spcPct val="0"/>
      </a:spcBef>
      <a:spcAft>
        <a:spcPct val="0"/>
      </a:spcAft>
      <a:defRPr kumimoji="1" sz="30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2193925" indent="-365125" algn="l" defTabSz="1096963" rtl="0" fontAlgn="base">
      <a:spcBef>
        <a:spcPct val="0"/>
      </a:spcBef>
      <a:spcAft>
        <a:spcPct val="0"/>
      </a:spcAft>
      <a:defRPr kumimoji="1" sz="30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sz="30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sz="30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sz="30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sz="30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60">
          <p15:clr>
            <a:srgbClr val="A4A3A4"/>
          </p15:clr>
        </p15:guide>
        <p15:guide id="2" orient="horz" pos="3127">
          <p15:clr>
            <a:srgbClr val="A4A3A4"/>
          </p15:clr>
        </p15:guide>
        <p15:guide id="3" pos="2172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лухов Александр Иванович" initials="" lastIdx="2" clrIdx="0"/>
  <p:cmAuthor id="1" name="user" initials="u" lastIdx="0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6600"/>
    <a:srgbClr val="808000"/>
    <a:srgbClr val="FFCCCC"/>
    <a:srgbClr val="FF7C80"/>
    <a:srgbClr val="006699"/>
    <a:srgbClr val="5F5F5F"/>
    <a:srgbClr val="33F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30" autoAdjust="0"/>
    <p:restoredTop sz="93381" autoAdjust="0"/>
  </p:normalViewPr>
  <p:slideViewPr>
    <p:cSldViewPr>
      <p:cViewPr varScale="1">
        <p:scale>
          <a:sx n="73" d="100"/>
          <a:sy n="73" d="100"/>
        </p:scale>
        <p:origin x="72" y="70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300" d="100"/>
          <a:sy n="300" d="100"/>
        </p:scale>
        <p:origin x="888" y="2358"/>
      </p:cViewPr>
      <p:guideLst>
        <p:guide orient="horz" pos="3160"/>
        <p:guide orient="horz" pos="3127"/>
        <p:guide pos="2172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5540" tIns="47772" rIns="95540" bIns="47772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5540" tIns="47772" rIns="95540" bIns="4777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BE97093-1C30-44D7-9F0B-2347D5E7C5DD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5540" tIns="47772" rIns="95540" bIns="47772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5540" tIns="47772" rIns="95540" bIns="4777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F8D8A1-000E-46AA-9C00-CA879477D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739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5540" tIns="47772" rIns="95540" bIns="47772" rtlCol="0"/>
          <a:lstStyle>
            <a:lvl1pPr algn="l" defTabSz="1146477" fontAlgn="auto">
              <a:spcBef>
                <a:spcPts val="0"/>
              </a:spcBef>
              <a:spcAft>
                <a:spcPts val="0"/>
              </a:spcAft>
              <a:defRPr kumimoji="0"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5540" tIns="47772" rIns="95540" bIns="47772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54574F-7906-4D99-A41B-DB44AB263189}" type="datetimeFigureOut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6425" y="744538"/>
            <a:ext cx="55848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40" tIns="47772" rIns="95540" bIns="47772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wrap="square" lIns="95540" tIns="47772" rIns="95540" bIns="477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5540" tIns="47772" rIns="95540" bIns="47772" rtlCol="0" anchor="b"/>
          <a:lstStyle>
            <a:lvl1pPr algn="l" defTabSz="1146477" fontAlgn="auto">
              <a:spcBef>
                <a:spcPts val="0"/>
              </a:spcBef>
              <a:spcAft>
                <a:spcPts val="0"/>
              </a:spcAft>
              <a:defRPr kumimoji="0" sz="13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5540" tIns="47772" rIns="95540" bIns="47772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B1DC5F-A61C-4B25-A397-597D7C072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2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96963" rtl="0" eaLnBrk="0" fontAlgn="base" hangingPunct="0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Arial"/>
        <a:ea typeface="Arial" charset="0"/>
        <a:cs typeface="Arial" charset="0"/>
      </a:defRPr>
    </a:lvl1pPr>
    <a:lvl2pPr marL="547688" algn="l" defTabSz="1096963" rtl="0" eaLnBrk="0" fontAlgn="base" hangingPunct="0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Arial"/>
        <a:ea typeface="Arial" charset="0"/>
        <a:cs typeface="Arial" pitchFamily="34" charset="0"/>
      </a:defRPr>
    </a:lvl2pPr>
    <a:lvl3pPr marL="1096963" algn="l" defTabSz="1096963" rtl="0" eaLnBrk="0" fontAlgn="base" hangingPunct="0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Arial"/>
        <a:ea typeface="Arial" charset="0"/>
        <a:cs typeface="Arial" pitchFamily="34" charset="0"/>
      </a:defRPr>
    </a:lvl3pPr>
    <a:lvl4pPr marL="1644650" algn="l" defTabSz="1096963" rtl="0" eaLnBrk="0" fontAlgn="base" hangingPunct="0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Arial"/>
        <a:ea typeface="Arial" charset="0"/>
        <a:cs typeface="Arial" pitchFamily="34" charset="0"/>
      </a:defRPr>
    </a:lvl4pPr>
    <a:lvl5pPr marL="2193925" algn="l" defTabSz="1096963" rtl="0" eaLnBrk="0" fontAlgn="base" hangingPunct="0">
      <a:spcBef>
        <a:spcPct val="30000"/>
      </a:spcBef>
      <a:spcAft>
        <a:spcPct val="0"/>
      </a:spcAft>
      <a:defRPr kumimoji="1" sz="1400" kern="1200">
        <a:solidFill>
          <a:schemeClr val="tx1"/>
        </a:solidFill>
        <a:latin typeface="Arial"/>
        <a:ea typeface="Arial" charset="0"/>
        <a:cs typeface="Arial" pitchFamily="34" charset="0"/>
      </a:defRPr>
    </a:lvl5pPr>
    <a:lvl6pPr marL="274320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40156C-9B63-44AC-A116-2787C28D598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27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1525" y="2130460"/>
            <a:ext cx="874395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3050" y="3886201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4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2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6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4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78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BCCE1-A1D5-4E26-95FC-2A869E449853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CC2CA-CF1D-4B6F-A0A6-ACE05EE1ED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8DBE8-6E39-4E9B-8610-AD47F8A6E148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D9AF4-C2B9-499E-9A8B-CA5CF8B3E2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58075" y="274642"/>
            <a:ext cx="2314575" cy="585152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4350" y="274642"/>
            <a:ext cx="6772275" cy="58515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38A8D-3EA9-4F66-8C36-A75AB38E1AAF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B5062-486C-4A54-9574-23E0E9C914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24322-2E4E-41F6-B910-4BAF34E7E0D6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E2059-5AC7-460A-8693-4B60FC9D87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406907"/>
            <a:ext cx="874395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2906722"/>
            <a:ext cx="874395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3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947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20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944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3680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41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153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7889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7B606-FC5A-47BF-BC8C-31C40F7A131D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899EC-469A-4032-94AB-D713769735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853BE-A0EB-44C6-B0BA-A277A03D7DBC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47133-7BC6-4002-BD49-067A83B83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3" y="1535117"/>
            <a:ext cx="4545213" cy="63976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47360" indent="0">
              <a:buNone/>
              <a:defRPr sz="2400" b="1"/>
            </a:lvl2pPr>
            <a:lvl3pPr marL="1094718" indent="0">
              <a:buNone/>
              <a:defRPr sz="2000" b="1"/>
            </a:lvl3pPr>
            <a:lvl4pPr marL="1642082" indent="0">
              <a:buNone/>
              <a:defRPr sz="1900" b="1"/>
            </a:lvl4pPr>
            <a:lvl5pPr marL="2189442" indent="0">
              <a:buNone/>
              <a:defRPr sz="1900" b="1"/>
            </a:lvl5pPr>
            <a:lvl6pPr marL="2736803" indent="0">
              <a:buNone/>
              <a:defRPr sz="1900" b="1"/>
            </a:lvl6pPr>
            <a:lvl7pPr marL="3284164" indent="0">
              <a:buNone/>
              <a:defRPr sz="1900" b="1"/>
            </a:lvl7pPr>
            <a:lvl8pPr marL="3831530" indent="0">
              <a:buNone/>
              <a:defRPr sz="1900" b="1"/>
            </a:lvl8pPr>
            <a:lvl9pPr marL="4378890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3" y="2174875"/>
            <a:ext cx="4545213" cy="3951288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8" y="1535117"/>
            <a:ext cx="4546998" cy="639763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47360" indent="0">
              <a:buNone/>
              <a:defRPr sz="2400" b="1"/>
            </a:lvl2pPr>
            <a:lvl3pPr marL="1094718" indent="0">
              <a:buNone/>
              <a:defRPr sz="2000" b="1"/>
            </a:lvl3pPr>
            <a:lvl4pPr marL="1642082" indent="0">
              <a:buNone/>
              <a:defRPr sz="1900" b="1"/>
            </a:lvl4pPr>
            <a:lvl5pPr marL="2189442" indent="0">
              <a:buNone/>
              <a:defRPr sz="1900" b="1"/>
            </a:lvl5pPr>
            <a:lvl6pPr marL="2736803" indent="0">
              <a:buNone/>
              <a:defRPr sz="1900" b="1"/>
            </a:lvl6pPr>
            <a:lvl7pPr marL="3284164" indent="0">
              <a:buNone/>
              <a:defRPr sz="1900" b="1"/>
            </a:lvl7pPr>
            <a:lvl8pPr marL="3831530" indent="0">
              <a:buNone/>
              <a:defRPr sz="1900" b="1"/>
            </a:lvl8pPr>
            <a:lvl9pPr marL="4378890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25658" y="2174875"/>
            <a:ext cx="4546998" cy="3951288"/>
          </a:xfrm>
        </p:spPr>
        <p:txBody>
          <a:bodyPr/>
          <a:lstStyle>
            <a:lvl1pPr>
              <a:defRPr sz="30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C2E21-DCF9-4F91-AB4B-147F5438E2B0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5C5D4-26E4-4114-8779-511BE65B3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C951D-978C-4323-B1A2-29C913140627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FD63F-EDA6-4F8E-A481-FB7D5C90B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07B92-BBCE-4E55-9990-9D3754B681C5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7C59-58CB-47F1-A94C-3B387C447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62" y="273055"/>
            <a:ext cx="3384352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1936" y="273079"/>
            <a:ext cx="5750719" cy="585311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30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62" y="1435104"/>
            <a:ext cx="3384352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7360" indent="0">
              <a:buNone/>
              <a:defRPr sz="1400"/>
            </a:lvl2pPr>
            <a:lvl3pPr marL="1094718" indent="0">
              <a:buNone/>
              <a:defRPr sz="1200"/>
            </a:lvl3pPr>
            <a:lvl4pPr marL="1642082" indent="0">
              <a:buNone/>
              <a:defRPr sz="1100"/>
            </a:lvl4pPr>
            <a:lvl5pPr marL="2189442" indent="0">
              <a:buNone/>
              <a:defRPr sz="1100"/>
            </a:lvl5pPr>
            <a:lvl6pPr marL="2736803" indent="0">
              <a:buNone/>
              <a:defRPr sz="1100"/>
            </a:lvl6pPr>
            <a:lvl7pPr marL="3284164" indent="0">
              <a:buNone/>
              <a:defRPr sz="1100"/>
            </a:lvl7pPr>
            <a:lvl8pPr marL="3831530" indent="0">
              <a:buNone/>
              <a:defRPr sz="1100"/>
            </a:lvl8pPr>
            <a:lvl9pPr marL="437889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43CC5-9277-4551-A85B-E7985239AFAA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DA52C-4D55-448E-9B6E-E56C2054D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5" y="4800609"/>
            <a:ext cx="6172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5" y="612775"/>
            <a:ext cx="6172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7360" indent="0">
              <a:buNone/>
              <a:defRPr sz="3200"/>
            </a:lvl2pPr>
            <a:lvl3pPr marL="1094718" indent="0">
              <a:buNone/>
              <a:defRPr sz="3000"/>
            </a:lvl3pPr>
            <a:lvl4pPr marL="1642082" indent="0">
              <a:buNone/>
              <a:defRPr sz="2400"/>
            </a:lvl4pPr>
            <a:lvl5pPr marL="2189442" indent="0">
              <a:buNone/>
              <a:defRPr sz="2400"/>
            </a:lvl5pPr>
            <a:lvl6pPr marL="2736803" indent="0">
              <a:buNone/>
              <a:defRPr sz="2400"/>
            </a:lvl6pPr>
            <a:lvl7pPr marL="3284164" indent="0">
              <a:buNone/>
              <a:defRPr sz="2400"/>
            </a:lvl7pPr>
            <a:lvl8pPr marL="3831530" indent="0">
              <a:buNone/>
              <a:defRPr sz="2400"/>
            </a:lvl8pPr>
            <a:lvl9pPr marL="4378890" indent="0">
              <a:buNone/>
              <a:defRPr sz="24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5" y="5367371"/>
            <a:ext cx="6172200" cy="804863"/>
          </a:xfrm>
        </p:spPr>
        <p:txBody>
          <a:bodyPr/>
          <a:lstStyle>
            <a:lvl1pPr marL="0" indent="0">
              <a:buNone/>
              <a:defRPr sz="1700"/>
            </a:lvl1pPr>
            <a:lvl2pPr marL="547360" indent="0">
              <a:buNone/>
              <a:defRPr sz="1400"/>
            </a:lvl2pPr>
            <a:lvl3pPr marL="1094718" indent="0">
              <a:buNone/>
              <a:defRPr sz="1200"/>
            </a:lvl3pPr>
            <a:lvl4pPr marL="1642082" indent="0">
              <a:buNone/>
              <a:defRPr sz="1100"/>
            </a:lvl4pPr>
            <a:lvl5pPr marL="2189442" indent="0">
              <a:buNone/>
              <a:defRPr sz="1100"/>
            </a:lvl5pPr>
            <a:lvl6pPr marL="2736803" indent="0">
              <a:buNone/>
              <a:defRPr sz="1100"/>
            </a:lvl6pPr>
            <a:lvl7pPr marL="3284164" indent="0">
              <a:buNone/>
              <a:defRPr sz="1100"/>
            </a:lvl7pPr>
            <a:lvl8pPr marL="3831530" indent="0">
              <a:buNone/>
              <a:defRPr sz="1100"/>
            </a:lvl8pPr>
            <a:lvl9pPr marL="437889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5B20C-A18C-40A4-B959-46EC09FC5AEC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109728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F13CB-311C-4A46-B995-C0D03CD29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470" tIns="54724" rIns="109470" bIns="547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470" tIns="54724" rIns="109470" bIns="547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4350" y="6356350"/>
            <a:ext cx="2400300" cy="366713"/>
          </a:xfrm>
          <a:prstGeom prst="rect">
            <a:avLst/>
          </a:prstGeom>
        </p:spPr>
        <p:txBody>
          <a:bodyPr vert="horz" wrap="square" lIns="109470" tIns="54724" rIns="109470" bIns="54724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114F907-0CC7-4F58-9BE6-BCADE7B38C26}" type="datetime1">
              <a:rPr lang="ru-RU"/>
              <a:pPr>
                <a:defRPr/>
              </a:pPr>
              <a:t>11.03.2023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14725" y="6356350"/>
            <a:ext cx="3257550" cy="366713"/>
          </a:xfrm>
          <a:prstGeom prst="rect">
            <a:avLst/>
          </a:prstGeom>
        </p:spPr>
        <p:txBody>
          <a:bodyPr vert="horz" wrap="square" lIns="109470" tIns="54724" rIns="109470" bIns="54724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89898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372350" y="6356350"/>
            <a:ext cx="2400300" cy="366713"/>
          </a:xfrm>
          <a:prstGeom prst="rect">
            <a:avLst/>
          </a:prstGeom>
        </p:spPr>
        <p:txBody>
          <a:bodyPr vert="horz" wrap="square" lIns="109470" tIns="54724" rIns="109470" bIns="54724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65AF14-ADB4-4D24-82E9-85D37F73A4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kern="1200">
          <a:solidFill>
            <a:schemeClr val="tx1"/>
          </a:solidFill>
          <a:latin typeface="Arial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54736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6pPr>
      <a:lvl7pPr marL="1094718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7pPr>
      <a:lvl8pPr marL="1642082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8pPr>
      <a:lvl9pPr marL="2189442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alibri" pitchFamily="34" charset="0"/>
        </a:defRPr>
      </a:lvl9pPr>
    </p:titleStyle>
    <p:bodyStyle>
      <a:lvl1pPr marL="404813" indent="-4048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800" kern="1200">
          <a:solidFill>
            <a:schemeClr val="tx1"/>
          </a:solidFill>
          <a:latin typeface="Arial"/>
          <a:ea typeface="Arial" charset="0"/>
          <a:cs typeface="Arial" charset="0"/>
        </a:defRPr>
      </a:lvl1pPr>
      <a:lvl2pPr marL="881063" indent="-3365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3200" kern="1200">
          <a:solidFill>
            <a:schemeClr val="tx1"/>
          </a:solidFill>
          <a:latin typeface="Arial"/>
          <a:ea typeface="Arial" charset="0"/>
          <a:cs typeface="Arial" pitchFamily="34" charset="0"/>
        </a:defRPr>
      </a:lvl2pPr>
      <a:lvl3pPr marL="1360488" indent="-265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000" kern="1200">
          <a:solidFill>
            <a:schemeClr val="tx1"/>
          </a:solidFill>
          <a:latin typeface="Arial"/>
          <a:ea typeface="Arial" charset="0"/>
          <a:cs typeface="Arial" pitchFamily="34" charset="0"/>
        </a:defRPr>
      </a:lvl3pPr>
      <a:lvl4pPr marL="1908175" indent="-265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400" kern="1200">
          <a:solidFill>
            <a:schemeClr val="tx1"/>
          </a:solidFill>
          <a:latin typeface="Arial"/>
          <a:ea typeface="Arial" charset="0"/>
          <a:cs typeface="Arial" pitchFamily="34" charset="0"/>
        </a:defRPr>
      </a:lvl4pPr>
      <a:lvl5pPr marL="2455863" indent="-2651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400" kern="1200">
          <a:solidFill>
            <a:schemeClr val="tx1"/>
          </a:solidFill>
          <a:latin typeface="Arial"/>
          <a:ea typeface="Arial" charset="0"/>
          <a:cs typeface="Arial" pitchFamily="34" charset="0"/>
        </a:defRPr>
      </a:lvl5pPr>
      <a:lvl6pPr marL="3010486" indent="-273680" algn="l" defTabSz="1094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57844" indent="-273680" algn="l" defTabSz="1094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5207" indent="-273680" algn="l" defTabSz="1094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2567" indent="-273680" algn="l" defTabSz="10947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7360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4718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2082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89442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36803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284164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31530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78890" algn="l" defTabSz="109471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rgo.ru/sites/default/files/styles/full_view/public/media/2016/05/1958_traktornyy_poezd_na_st_vostok.png?itok=JSwWCb71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10" Type="http://schemas.openxmlformats.org/officeDocument/2006/relationships/image" Target="../media/image87.jpg"/><Relationship Id="rId4" Type="http://schemas.openxmlformats.org/officeDocument/2006/relationships/image" Target="../media/image81.jpg"/><Relationship Id="rId9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3"/>
          <p:cNvSpPr txBox="1">
            <a:spLocks noChangeArrowheads="1"/>
          </p:cNvSpPr>
          <p:nvPr/>
        </p:nvSpPr>
        <p:spPr bwMode="auto">
          <a:xfrm>
            <a:off x="0" y="2060575"/>
            <a:ext cx="10287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400" b="1" dirty="0">
              <a:latin typeface="Arial" charset="0"/>
            </a:endParaRPr>
          </a:p>
          <a:p>
            <a:pPr algn="ctr"/>
            <a:r>
              <a:rPr lang="ru-RU" sz="4400" b="1" dirty="0">
                <a:latin typeface="Arial" charset="0"/>
              </a:rPr>
              <a:t>ЕВГЕНИЙ МАТВЕЕВИЧ </a:t>
            </a:r>
          </a:p>
          <a:p>
            <a:pPr algn="ctr"/>
            <a:r>
              <a:rPr lang="ru-RU" sz="4400" b="1" dirty="0">
                <a:latin typeface="Arial" charset="0"/>
              </a:rPr>
              <a:t>СУЗЮМОВ</a:t>
            </a:r>
          </a:p>
          <a:p>
            <a:pPr algn="ctr"/>
            <a:endParaRPr lang="ru-RU" sz="4400" dirty="0">
              <a:latin typeface="Arial" charset="0"/>
            </a:endParaRPr>
          </a:p>
          <a:p>
            <a:pPr algn="ctr"/>
            <a:r>
              <a:rPr lang="ru-RU" sz="1600">
                <a:latin typeface="+mj-lt"/>
              </a:rPr>
              <a:t>Русское </a:t>
            </a:r>
            <a:r>
              <a:rPr lang="ru-RU" sz="1600" dirty="0">
                <a:latin typeface="+mj-lt"/>
              </a:rPr>
              <a:t>Географическое общество, Пензенское областное отделение</a:t>
            </a:r>
          </a:p>
          <a:p>
            <a:pPr algn="ctr"/>
            <a:r>
              <a:rPr lang="ru-RU" sz="1600" dirty="0">
                <a:latin typeface="+mj-lt"/>
              </a:rPr>
              <a:t>2023</a:t>
            </a:r>
          </a:p>
        </p:txBody>
      </p:sp>
      <p:pic>
        <p:nvPicPr>
          <p:cNvPr id="15362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4000" y="333375"/>
            <a:ext cx="2078038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4783138" y="6453188"/>
            <a:ext cx="5503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endParaRPr lang="ru-RU" sz="1200" b="1" i="1"/>
          </a:p>
          <a:p>
            <a:pPr algn="r" defTabSz="914400"/>
            <a:r>
              <a:rPr lang="ru-RU" sz="1200" b="1" i="1"/>
              <a:t>.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39044" y="5524043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	</a:t>
            </a:r>
            <a:r>
              <a:rPr lang="ru-RU" sz="2400" dirty="0"/>
              <a:t>Остров Диксон – ворота Арктики</a:t>
            </a:r>
          </a:p>
          <a:p>
            <a:r>
              <a:rPr lang="ru-RU" sz="1800" dirty="0"/>
              <a:t>Фото с вебсайта: Великая Отечественная война. </a:t>
            </a:r>
            <a:r>
              <a:rPr lang="ru-RU" sz="1800" dirty="0" smtClean="0"/>
              <a:t>Оборона </a:t>
            </a:r>
            <a:r>
              <a:rPr lang="ru-RU" sz="1800" dirty="0"/>
              <a:t>Диксона</a:t>
            </a:r>
            <a:r>
              <a:rPr lang="en-US" sz="1800" dirty="0"/>
              <a:t>.</a:t>
            </a:r>
          </a:p>
          <a:p>
            <a:r>
              <a:rPr lang="en-US" sz="1800" dirty="0"/>
              <a:t>URL: http://www.krskstate.ru/about/history/0/id/14828</a:t>
            </a:r>
            <a:r>
              <a:rPr lang="ru-RU" sz="1800" dirty="0"/>
              <a:t>.</a:t>
            </a:r>
          </a:p>
        </p:txBody>
      </p:sp>
      <p:pic>
        <p:nvPicPr>
          <p:cNvPr id="5" name="Рисунок 4" descr="http://www.krskstate.ru/dat/Image/0/history/dikson-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44" y="404664"/>
            <a:ext cx="8280919" cy="5018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78338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727676" y="476672"/>
            <a:ext cx="33638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2C2D2E"/>
                </a:solidFill>
                <a:latin typeface="+mj-lt"/>
                <a:ea typeface="Times New Roman" panose="02020603050405020304" pitchFamily="18" charset="0"/>
              </a:rPr>
              <a:t>«Я поехал к наркому ВМФ адмиралу </a:t>
            </a:r>
            <a:r>
              <a:rPr lang="ru-RU" sz="1800" dirty="0" err="1" smtClean="0">
                <a:solidFill>
                  <a:srgbClr val="2C2D2E"/>
                </a:solidFill>
                <a:latin typeface="+mj-lt"/>
                <a:ea typeface="Times New Roman" panose="02020603050405020304" pitchFamily="18" charset="0"/>
              </a:rPr>
              <a:t>Н.Г.Кузнецову</a:t>
            </a:r>
            <a:r>
              <a:rPr lang="ru-RU" sz="1800" dirty="0">
                <a:solidFill>
                  <a:srgbClr val="2C2D2E"/>
                </a:solidFill>
                <a:latin typeface="+mj-lt"/>
                <a:ea typeface="Times New Roman" panose="02020603050405020304" pitchFamily="18" charset="0"/>
              </a:rPr>
              <a:t>, попросил: Николай Герасимович, дайте команду вооружить ледоколы «Ленин» и «Сталин»- навигация начинается… У меня есть еще одна просьба- выделите несколько орудий и прикажите установить их на Новой Земле, на Диксоне...» В итоге, Папанину была выделена одна пушка крепостной артиллерии старого образца для стационарной установки и два шестидюймовых орудия. Это всё, чем в начале войны была защищена Арктика. (по И.Д. Папанин «Лед и пламень», М., Политиздат, 1986, с. 239).</a:t>
            </a:r>
            <a:endParaRPr lang="ru-RU" sz="18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4" y="620688"/>
            <a:ext cx="6480720" cy="4318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651" y="4939204"/>
            <a:ext cx="64370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45-мм автоматическая зенитная пушка «</a:t>
            </a:r>
            <a:r>
              <a:rPr lang="ru-RU" sz="2000" dirty="0" err="1" smtClean="0"/>
              <a:t>Бофорс</a:t>
            </a:r>
            <a:r>
              <a:rPr lang="ru-RU" sz="2000" dirty="0" smtClean="0"/>
              <a:t>» </a:t>
            </a:r>
          </a:p>
          <a:p>
            <a:r>
              <a:rPr lang="ru-RU" sz="2000" dirty="0" smtClean="0"/>
              <a:t>шведского производства (советская модификация </a:t>
            </a:r>
          </a:p>
          <a:p>
            <a:r>
              <a:rPr lang="ru-RU" sz="2000" dirty="0" smtClean="0"/>
              <a:t>обр.1935 г. (49-к)). Установлена на </a:t>
            </a:r>
            <a:r>
              <a:rPr lang="ru-RU" sz="2000" dirty="0" err="1" smtClean="0"/>
              <a:t>о.Диксон</a:t>
            </a:r>
            <a:r>
              <a:rPr lang="ru-RU" sz="2000" dirty="0" smtClean="0"/>
              <a:t> в память об</a:t>
            </a:r>
          </a:p>
          <a:p>
            <a:r>
              <a:rPr lang="ru-RU" sz="2000" dirty="0" smtClean="0"/>
              <a:t>Участниках </a:t>
            </a:r>
            <a:r>
              <a:rPr lang="ru-RU" sz="2000" smtClean="0"/>
              <a:t>обороны советского Заполярья </a:t>
            </a:r>
            <a:r>
              <a:rPr lang="ru-RU" sz="2000" dirty="0" smtClean="0"/>
              <a:t>в годы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197392909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45899" y="4877058"/>
            <a:ext cx="9649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Е.М. Сузюмов как офицер ВМФ имел личное оружие – пистолет ТТ, который в августе 1945 г. в ходе демобилизации он сдал в Мурманский отдел контрразведки СМЕРШ. Из личного архива А.Е. Сузюмова.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9" y="332655"/>
            <a:ext cx="5985914" cy="4388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6519" y="3416243"/>
            <a:ext cx="25658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Пистолет ТТ образца</a:t>
            </a:r>
          </a:p>
          <a:p>
            <a:r>
              <a:rPr lang="ru-RU" sz="1800" dirty="0"/>
              <a:t>1933 г. (примерно такой</a:t>
            </a:r>
          </a:p>
          <a:p>
            <a:r>
              <a:rPr lang="ru-RU" sz="1800" dirty="0"/>
              <a:t>же, какой был у </a:t>
            </a:r>
          </a:p>
          <a:p>
            <a:r>
              <a:rPr lang="ru-RU" sz="1800" dirty="0"/>
              <a:t>Е.М. Сузюмова).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28" y="332656"/>
            <a:ext cx="3864430" cy="289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57512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2" y="303669"/>
            <a:ext cx="7200800" cy="6202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35788" y="271011"/>
            <a:ext cx="24482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Британские транспортные суда, доставлявшие грузы в Россию, тоже были вооружены зенитными пушками, пулеметами, а экипажи – винтовками Ли-</a:t>
            </a:r>
            <a:r>
              <a:rPr lang="ru-RU" sz="1800" dirty="0" err="1"/>
              <a:t>Энфилда</a:t>
            </a:r>
            <a:r>
              <a:rPr lang="ru-RU" sz="1800" dirty="0"/>
              <a:t> </a:t>
            </a:r>
            <a:r>
              <a:rPr lang="en-US" sz="1800" dirty="0"/>
              <a:t>Mk-I</a:t>
            </a:r>
            <a:r>
              <a:rPr lang="ru-RU" sz="1800" dirty="0"/>
              <a:t> обр.1896 г. </a:t>
            </a:r>
          </a:p>
          <a:p>
            <a:r>
              <a:rPr lang="ru-RU" sz="1800" dirty="0"/>
              <a:t>На фото: Команда британского траулера под началом офицера Королевского ВМФ учится использовать винтовки времен Ли-</a:t>
            </a:r>
            <a:r>
              <a:rPr lang="ru-RU" sz="1800" dirty="0" err="1"/>
              <a:t>Энфилда</a:t>
            </a:r>
            <a:r>
              <a:rPr lang="ru-RU" sz="1800" dirty="0"/>
              <a:t> для отражения воздушной атаки немцев. Польза такой тактики – скорее психологическая, чем практическая.</a:t>
            </a:r>
          </a:p>
        </p:txBody>
      </p:sp>
    </p:spTree>
    <p:extLst>
      <p:ext uri="{BB962C8B-B14F-4D97-AF65-F5344CB8AC3E}">
        <p14:creationId xmlns:p14="http://schemas.microsoft.com/office/powerpoint/2010/main" val="367214427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3" y="1166981"/>
            <a:ext cx="5433018" cy="3896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363" y="5198765"/>
            <a:ext cx="5433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Британский крейсер </a:t>
            </a:r>
            <a:r>
              <a:rPr lang="en-US" sz="1800" dirty="0"/>
              <a:t>HMS </a:t>
            </a:r>
            <a:r>
              <a:rPr lang="ru-RU" sz="1800" dirty="0"/>
              <a:t>«</a:t>
            </a:r>
            <a:r>
              <a:rPr lang="en-US" sz="1800" dirty="0"/>
              <a:t>Sheffield</a:t>
            </a:r>
            <a:r>
              <a:rPr lang="ru-RU" sz="1800" dirty="0"/>
              <a:t>» сопровождает полярный конвой</a:t>
            </a:r>
            <a:r>
              <a:rPr lang="en-US" sz="1800" dirty="0"/>
              <a:t> PQ-5 (</a:t>
            </a:r>
            <a:r>
              <a:rPr lang="ru-RU" sz="1800" dirty="0"/>
              <a:t>вышел из </a:t>
            </a:r>
            <a:r>
              <a:rPr lang="ru-RU" sz="1800" dirty="0" smtClean="0"/>
              <a:t>Рейкьявика </a:t>
            </a:r>
            <a:r>
              <a:rPr lang="en-US" sz="1800" dirty="0"/>
              <a:t>27</a:t>
            </a:r>
            <a:r>
              <a:rPr lang="ru-RU" sz="1800" dirty="0"/>
              <a:t> ноября, прибыл в Архангельск </a:t>
            </a:r>
            <a:r>
              <a:rPr lang="ru-RU" sz="1800" dirty="0" smtClean="0"/>
              <a:t>13 </a:t>
            </a:r>
            <a:r>
              <a:rPr lang="ru-RU" sz="1800" dirty="0"/>
              <a:t>декабря 1941 г.). Декабрь 1941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573" y="1138178"/>
            <a:ext cx="4288237" cy="3145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573" y="4414739"/>
            <a:ext cx="4407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Британский крейсер </a:t>
            </a:r>
            <a:r>
              <a:rPr lang="en-US" sz="1800" dirty="0"/>
              <a:t>HMS </a:t>
            </a:r>
            <a:r>
              <a:rPr lang="ru-RU" sz="1800" dirty="0"/>
              <a:t>«</a:t>
            </a:r>
            <a:r>
              <a:rPr lang="en-US" sz="1800" dirty="0"/>
              <a:t>Sheffield</a:t>
            </a:r>
            <a:r>
              <a:rPr lang="ru-RU" sz="1800" dirty="0"/>
              <a:t>» в </a:t>
            </a:r>
            <a:r>
              <a:rPr lang="ru-RU" sz="1800" dirty="0" smtClean="0"/>
              <a:t>эскорте полярного </a:t>
            </a:r>
            <a:r>
              <a:rPr lang="ru-RU" sz="1800" dirty="0"/>
              <a:t>конвоя</a:t>
            </a:r>
            <a:r>
              <a:rPr lang="en-US" sz="1800" dirty="0"/>
              <a:t> PQ-5</a:t>
            </a:r>
            <a:r>
              <a:rPr lang="ru-RU" sz="1800" dirty="0"/>
              <a:t> с </a:t>
            </a:r>
            <a:r>
              <a:rPr lang="ru-RU" sz="1800" dirty="0" smtClean="0"/>
              <a:t>военными </a:t>
            </a:r>
            <a:r>
              <a:rPr lang="ru-RU" sz="1800" dirty="0"/>
              <a:t>грузами </a:t>
            </a:r>
            <a:r>
              <a:rPr lang="ru-RU" sz="1800" dirty="0" smtClean="0"/>
              <a:t>для </a:t>
            </a:r>
            <a:r>
              <a:rPr lang="ru-RU" sz="1800" dirty="0"/>
              <a:t>России. Сигнальный прожектор крейсера </a:t>
            </a:r>
            <a:r>
              <a:rPr lang="ru-RU" sz="1800" dirty="0" smtClean="0"/>
              <a:t>обмерз </a:t>
            </a:r>
            <a:r>
              <a:rPr lang="ru-RU" sz="1800" dirty="0"/>
              <a:t>20-дюймовым слоем </a:t>
            </a:r>
            <a:r>
              <a:rPr lang="ru-RU" sz="1800" dirty="0" smtClean="0"/>
              <a:t>льда.</a:t>
            </a:r>
          </a:p>
          <a:p>
            <a:r>
              <a:rPr lang="ru-RU" sz="1800" dirty="0" smtClean="0"/>
              <a:t>Источник </a:t>
            </a:r>
            <a:r>
              <a:rPr lang="ru-RU" sz="1800" dirty="0"/>
              <a:t>фото: Имперский военный музей </a:t>
            </a:r>
            <a:endParaRPr lang="ru-RU" sz="1800" dirty="0" smtClean="0"/>
          </a:p>
          <a:p>
            <a:r>
              <a:rPr lang="ru-RU" sz="1800" dirty="0" smtClean="0"/>
              <a:t>Соединенного </a:t>
            </a:r>
            <a:r>
              <a:rPr lang="ru-RU" sz="1800" dirty="0"/>
              <a:t>Королевства (</a:t>
            </a:r>
            <a:r>
              <a:rPr lang="en-US" sz="1800" dirty="0"/>
              <a:t>Imperial War Museum).</a:t>
            </a: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90972" y="478471"/>
            <a:ext cx="9716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 таких условиях ходили через Арктику союзные и советские караваны…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0655877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" y="441282"/>
            <a:ext cx="3637245" cy="5949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2365" y="441282"/>
            <a:ext cx="59246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Британский постер времен Второй мировой войны</a:t>
            </a:r>
          </a:p>
          <a:p>
            <a:r>
              <a:rPr lang="ru-RU" sz="1800" b="1" dirty="0"/>
              <a:t>«Оружие для России»:</a:t>
            </a:r>
          </a:p>
          <a:p>
            <a:r>
              <a:rPr lang="ru-RU" sz="1800" dirty="0"/>
              <a:t>«</a:t>
            </a:r>
            <a:r>
              <a:rPr lang="ru-RU" sz="1800" b="1" dirty="0"/>
              <a:t>Большой конвой британских судов, сопровождаемый</a:t>
            </a:r>
          </a:p>
          <a:p>
            <a:r>
              <a:rPr lang="ru-RU" sz="1800" b="1" dirty="0"/>
              <a:t>советскими истребителями, плывет в Мурманский порт, </a:t>
            </a:r>
          </a:p>
          <a:p>
            <a:r>
              <a:rPr lang="ru-RU" sz="1800" b="1" dirty="0"/>
              <a:t>чтобы помочь жизненно важными грузами </a:t>
            </a:r>
          </a:p>
          <a:p>
            <a:r>
              <a:rPr lang="ru-RU" sz="1800" b="1" dirty="0"/>
              <a:t>Красной армии</a:t>
            </a:r>
            <a:r>
              <a:rPr lang="ru-RU" sz="1800" dirty="0"/>
              <a:t>».</a:t>
            </a:r>
          </a:p>
          <a:p>
            <a:endParaRPr lang="ru-RU" sz="1800" dirty="0"/>
          </a:p>
          <a:p>
            <a:r>
              <a:rPr lang="ru-RU" sz="1800" dirty="0"/>
              <a:t>Художник: Фредерик </a:t>
            </a:r>
            <a:r>
              <a:rPr lang="ru-RU" sz="1800" dirty="0" err="1"/>
              <a:t>Доналд</a:t>
            </a:r>
            <a:r>
              <a:rPr lang="ru-RU" sz="1800" dirty="0"/>
              <a:t> Блейк. </a:t>
            </a:r>
          </a:p>
          <a:p>
            <a:r>
              <a:rPr lang="ru-RU" sz="1800" dirty="0"/>
              <a:t>Из коллекции Национального архива Соединенного </a:t>
            </a:r>
          </a:p>
          <a:p>
            <a:r>
              <a:rPr lang="ru-RU" sz="1800" dirty="0"/>
              <a:t>Королевства, документ </a:t>
            </a:r>
            <a:r>
              <a:rPr lang="en-US" sz="1800" dirty="0"/>
              <a:t>INF3/130.</a:t>
            </a:r>
            <a:endParaRPr lang="ru-RU" sz="1800" dirty="0"/>
          </a:p>
          <a:p>
            <a:r>
              <a:rPr lang="ru-RU" sz="1800" dirty="0"/>
              <a:t>(</a:t>
            </a:r>
            <a:r>
              <a:rPr lang="en-US" sz="1800" dirty="0"/>
              <a:t>Frederick Donald Blake, “Arms for Russia”. </a:t>
            </a:r>
          </a:p>
          <a:p>
            <a:r>
              <a:rPr lang="en-US" sz="1800" dirty="0"/>
              <a:t>The National Archives (United Kingdom),</a:t>
            </a:r>
          </a:p>
          <a:p>
            <a:r>
              <a:rPr lang="en-US" sz="1800" dirty="0"/>
              <a:t>document record INF3/130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737751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44" y="210132"/>
            <a:ext cx="7890571" cy="5595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1663" y="5805264"/>
            <a:ext cx="7147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Маршруты союзных полярных конвоев, 1941-1945 гг.</a:t>
            </a:r>
          </a:p>
        </p:txBody>
      </p:sp>
    </p:spTree>
    <p:extLst>
      <p:ext uri="{BB962C8B-B14F-4D97-AF65-F5344CB8AC3E}">
        <p14:creationId xmlns:p14="http://schemas.microsoft.com/office/powerpoint/2010/main" val="155631895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56" y="116632"/>
            <a:ext cx="7260495" cy="56838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948" y="5799733"/>
            <a:ext cx="10112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Немецкий тяжелый крейсер «Адмирал Шеер» в британском Гибралтаре, примерно 1936 год. </a:t>
            </a:r>
          </a:p>
          <a:p>
            <a:r>
              <a:rPr lang="ru-RU" sz="1800" dirty="0"/>
              <a:t>Снимок сделан во время Гражданской войны в Испании. В 1942 году «Адмирал </a:t>
            </a:r>
            <a:r>
              <a:rPr lang="ru-RU" sz="1800" dirty="0" err="1"/>
              <a:t>Шеер</a:t>
            </a:r>
            <a:r>
              <a:rPr lang="ru-RU" sz="1800" dirty="0"/>
              <a:t>» пиратствовал </a:t>
            </a:r>
          </a:p>
          <a:p>
            <a:r>
              <a:rPr lang="ru-RU" sz="1800" dirty="0"/>
              <a:t>в советском Заполярье. Фото: </a:t>
            </a:r>
            <a:r>
              <a:rPr lang="en-US" sz="1800" dirty="0" err="1"/>
              <a:t>U.S.Navy</a:t>
            </a:r>
            <a:r>
              <a:rPr lang="ru-RU" sz="1800" dirty="0"/>
              <a:t> </a:t>
            </a:r>
            <a:r>
              <a:rPr lang="en-US" sz="1800" dirty="0"/>
              <a:t>Naval History and Heritage Command</a:t>
            </a:r>
            <a:r>
              <a:rPr lang="ru-RU" sz="1800" dirty="0"/>
              <a:t>. № фото: </a:t>
            </a:r>
            <a:r>
              <a:rPr lang="en-US" sz="1800" dirty="0"/>
              <a:t>NH 59664.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30467128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" y="219201"/>
            <a:ext cx="5976664" cy="5976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0875" y="1268760"/>
            <a:ext cx="39090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Карта немецкой операции «</a:t>
            </a:r>
            <a:r>
              <a:rPr lang="en-US" sz="2000" dirty="0" err="1"/>
              <a:t>Wunderland</a:t>
            </a:r>
            <a:r>
              <a:rPr lang="ru-RU" sz="2000" dirty="0"/>
              <a:t>» («Страна чудес»)</a:t>
            </a:r>
            <a:r>
              <a:rPr lang="ru-RU" sz="1800" dirty="0"/>
              <a:t> </a:t>
            </a:r>
            <a:endParaRPr lang="ru-RU" sz="1800" dirty="0" smtClean="0"/>
          </a:p>
          <a:p>
            <a:r>
              <a:rPr lang="ru-RU" sz="1800" dirty="0" smtClean="0"/>
              <a:t>Операция имела </a:t>
            </a:r>
            <a:r>
              <a:rPr lang="ru-RU" sz="1800" dirty="0"/>
              <a:t>целью перехвата и уничтожения </a:t>
            </a:r>
            <a:r>
              <a:rPr lang="ru-RU" sz="1800" dirty="0" smtClean="0"/>
              <a:t>Полярных </a:t>
            </a:r>
            <a:r>
              <a:rPr lang="ru-RU" sz="1800" dirty="0"/>
              <a:t>караванов с военными грузами </a:t>
            </a:r>
            <a:r>
              <a:rPr lang="ru-RU" sz="1800" dirty="0" smtClean="0"/>
              <a:t>для</a:t>
            </a:r>
            <a:endParaRPr lang="en-US" sz="1800" dirty="0" smtClean="0"/>
          </a:p>
          <a:p>
            <a:r>
              <a:rPr lang="ru-RU" sz="1800" dirty="0" smtClean="0"/>
              <a:t>сражающейся </a:t>
            </a:r>
            <a:r>
              <a:rPr lang="ru-RU" sz="1800" dirty="0"/>
              <a:t>Красной Армии, шедших из портов </a:t>
            </a:r>
            <a:r>
              <a:rPr lang="ru-RU" sz="1800" dirty="0" smtClean="0"/>
              <a:t>Сибири</a:t>
            </a:r>
            <a:r>
              <a:rPr lang="ru-RU" sz="1800" dirty="0"/>
              <a:t>, и уничтожения портовой инфраструктуры. </a:t>
            </a:r>
            <a:r>
              <a:rPr lang="ru-RU" sz="1800" dirty="0" smtClean="0"/>
              <a:t>Синяя </a:t>
            </a:r>
            <a:r>
              <a:rPr lang="ru-RU" sz="1800" dirty="0"/>
              <a:t>линия- маршрут «Шеера» в Баренцевом и </a:t>
            </a:r>
            <a:r>
              <a:rPr lang="ru-RU" sz="1800" dirty="0" smtClean="0"/>
              <a:t>Карском </a:t>
            </a:r>
            <a:r>
              <a:rPr lang="ru-RU" sz="1800" dirty="0"/>
              <a:t>морях, красные- маршрут полярных </a:t>
            </a:r>
            <a:r>
              <a:rPr lang="ru-RU" sz="1800" dirty="0" smtClean="0"/>
              <a:t>караванов.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1385031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20" y="188640"/>
            <a:ext cx="8528703" cy="5830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39596"/>
            <a:ext cx="10286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Схема немецкой операции «</a:t>
            </a:r>
            <a:r>
              <a:rPr lang="en-US" sz="2000" dirty="0" err="1" smtClean="0"/>
              <a:t>Wunderland</a:t>
            </a:r>
            <a:r>
              <a:rPr lang="ru-RU" sz="2000" dirty="0" smtClean="0"/>
              <a:t>» и гибели ледокольного парохода «</a:t>
            </a:r>
            <a:r>
              <a:rPr lang="ru-RU" sz="2000" dirty="0" err="1" smtClean="0"/>
              <a:t>А.Серебряков</a:t>
            </a:r>
            <a:r>
              <a:rPr lang="ru-RU" sz="2000" dirty="0" smtClean="0"/>
              <a:t>».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4517815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968813" y="711397"/>
            <a:ext cx="480707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Евгений Матвеевич </a:t>
            </a:r>
            <a:r>
              <a:rPr lang="ru-RU" sz="3200" b="1" dirty="0" err="1"/>
              <a:t>Сузюмов</a:t>
            </a:r>
            <a:endParaRPr lang="ru-RU" sz="3200" b="1" dirty="0"/>
          </a:p>
          <a:p>
            <a:pPr algn="ctr"/>
            <a:endParaRPr lang="ru-RU" sz="2000" b="1" dirty="0"/>
          </a:p>
          <a:p>
            <a:pPr algn="just"/>
            <a:r>
              <a:rPr lang="ru-RU" sz="2000" b="1" dirty="0"/>
              <a:t>Евгений Матвеевич </a:t>
            </a:r>
            <a:r>
              <a:rPr lang="ru-RU" sz="2000" b="1" dirty="0" err="1"/>
              <a:t>Сузюмов</a:t>
            </a:r>
            <a:r>
              <a:rPr lang="ru-RU" sz="2000" dirty="0"/>
              <a:t> (4 (17) января 1908 – 30 апреля 1998) – уроженец г. Пенза, участник Великой Отечественной войны и многих экспедиций Главсевмор-пути и Академии наук СССР в Арктику, Антарктику, Атлантический, Индийский и Тихий океаны, полковник-директор мор-ского флота, кандидат географических на-ук, почетный полярник, член Русского гео-графического общества и почетный член Национального географического о-ва США. Он известен также как писатель – автор 14 научно-популярных книг и бро-шюр и многочисленных статей и очерков. Награжден 7 орденами и 14 медалями. </a:t>
            </a:r>
          </a:p>
          <a:p>
            <a:pPr algn="ctr"/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4" y="322812"/>
            <a:ext cx="3911228" cy="5632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073" y="5955675"/>
            <a:ext cx="3194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Е.М. Сузюмов, апрель 1945 г. </a:t>
            </a:r>
          </a:p>
          <a:p>
            <a:r>
              <a:rPr lang="ru-RU" sz="1800" dirty="0"/>
              <a:t>Фото из архива А.Е. Сузюмова.</a:t>
            </a:r>
          </a:p>
        </p:txBody>
      </p:sp>
    </p:spTree>
    <p:extLst>
      <p:ext uri="{BB962C8B-B14F-4D97-AF65-F5344CB8AC3E}">
        <p14:creationId xmlns:p14="http://schemas.microsoft.com/office/powerpoint/2010/main" val="3996195092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4" y="249874"/>
            <a:ext cx="4098680" cy="5807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9444" y="249874"/>
            <a:ext cx="566924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Капитан Анатолий Алексеевич </a:t>
            </a:r>
            <a:r>
              <a:rPr lang="ru-RU" sz="1800" dirty="0" err="1"/>
              <a:t>Качарава</a:t>
            </a:r>
            <a:r>
              <a:rPr lang="ru-RU" sz="1800" dirty="0"/>
              <a:t> на борту </a:t>
            </a:r>
          </a:p>
          <a:p>
            <a:r>
              <a:rPr lang="ru-RU" sz="1800" dirty="0"/>
              <a:t>ледокольного парохода «Александр Сибиряков».</a:t>
            </a:r>
          </a:p>
          <a:p>
            <a:r>
              <a:rPr lang="ru-RU" sz="1800" dirty="0"/>
              <a:t>Героическую гибель ледокола и его экипажа 25 августа </a:t>
            </a:r>
          </a:p>
          <a:p>
            <a:r>
              <a:rPr lang="ru-RU" sz="1800" dirty="0"/>
              <a:t>1942 г. Е.М. Сузюмов описал в статье «На траверзе </a:t>
            </a:r>
          </a:p>
          <a:p>
            <a:r>
              <a:rPr lang="ru-RU" sz="1800" dirty="0"/>
              <a:t>острова Н.» (Красный флот. №3. 21 июня 1949), а затем</a:t>
            </a:r>
          </a:p>
          <a:p>
            <a:r>
              <a:rPr lang="ru-RU" sz="1800" dirty="0"/>
              <a:t>в книге «Подвиг «А. Сибирякова» (1964). Он сравнил </a:t>
            </a:r>
          </a:p>
          <a:p>
            <a:r>
              <a:rPr lang="ru-RU" sz="1800" dirty="0"/>
              <a:t>эти события с подвигом крейсера «Варяг». Экипаж </a:t>
            </a:r>
          </a:p>
          <a:p>
            <a:r>
              <a:rPr lang="ru-RU" sz="1800" dirty="0"/>
              <a:t>ледокола «А. Сибиряков» пожертвовал собой, чтобы </a:t>
            </a:r>
          </a:p>
          <a:p>
            <a:r>
              <a:rPr lang="ru-RU" sz="1800" dirty="0"/>
              <a:t>сорвать крупнейшую военную операцию фашистов в </a:t>
            </a:r>
          </a:p>
          <a:p>
            <a:r>
              <a:rPr lang="ru-RU" sz="1800" dirty="0"/>
              <a:t>Арктике и спасти караван транспортных судов </a:t>
            </a:r>
          </a:p>
          <a:p>
            <a:r>
              <a:rPr lang="ru-RU" sz="1800" dirty="0" smtClean="0"/>
              <a:t>«Арктика-3».  </a:t>
            </a:r>
          </a:p>
          <a:p>
            <a:r>
              <a:rPr lang="ru-RU" sz="1800" dirty="0" smtClean="0"/>
              <a:t>Источник фото:</a:t>
            </a:r>
            <a:r>
              <a:rPr lang="en-US" sz="1800" dirty="0" smtClean="0"/>
              <a:t> http://www.allworldwars.com/</a:t>
            </a:r>
          </a:p>
          <a:p>
            <a:r>
              <a:rPr lang="en-US" sz="1800" dirty="0"/>
              <a:t>Operation-Wunderland-1942.html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76" y="4220192"/>
            <a:ext cx="3438211" cy="2377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9444" y="4823892"/>
            <a:ext cx="16544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Марка Почты </a:t>
            </a:r>
          </a:p>
          <a:p>
            <a:r>
              <a:rPr lang="ru-RU" sz="1800" dirty="0"/>
              <a:t>СССР, 1977 г. </a:t>
            </a:r>
          </a:p>
          <a:p>
            <a:r>
              <a:rPr lang="ru-RU" sz="1800" dirty="0"/>
              <a:t>«Ледокольный</a:t>
            </a:r>
          </a:p>
          <a:p>
            <a:r>
              <a:rPr lang="ru-RU" sz="1800" dirty="0"/>
              <a:t>пароход </a:t>
            </a:r>
          </a:p>
          <a:p>
            <a:r>
              <a:rPr lang="ru-RU" sz="1800" dirty="0"/>
              <a:t>«Александр </a:t>
            </a:r>
          </a:p>
          <a:p>
            <a:r>
              <a:rPr lang="ru-RU" sz="1800" dirty="0"/>
              <a:t>Сибиряков».</a:t>
            </a:r>
          </a:p>
        </p:txBody>
      </p:sp>
    </p:spTree>
    <p:extLst>
      <p:ext uri="{BB962C8B-B14F-4D97-AF65-F5344CB8AC3E}">
        <p14:creationId xmlns:p14="http://schemas.microsoft.com/office/powerpoint/2010/main" val="110078743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81" y="81119"/>
            <a:ext cx="7085094" cy="5072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740" y="5159489"/>
            <a:ext cx="8784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Пожар и затопление «Александра </a:t>
            </a:r>
            <a:r>
              <a:rPr lang="ru-RU" sz="2000" dirty="0" err="1"/>
              <a:t>Сибирякова</a:t>
            </a:r>
            <a:r>
              <a:rPr lang="ru-RU" sz="2000" dirty="0"/>
              <a:t>» после неравного боя с тяжелым крейсером «Адмирал </a:t>
            </a:r>
            <a:r>
              <a:rPr lang="ru-RU" sz="2000" dirty="0" err="1"/>
              <a:t>Шеер</a:t>
            </a:r>
            <a:r>
              <a:rPr lang="ru-RU" sz="2000" dirty="0"/>
              <a:t>». Справа видна шлюпка с уцелевшими советскими матросами. </a:t>
            </a:r>
            <a:r>
              <a:rPr lang="ru-RU" sz="1800" dirty="0"/>
              <a:t>Фото: </a:t>
            </a:r>
            <a:r>
              <a:rPr lang="en-US" sz="1800" dirty="0" err="1"/>
              <a:t>U.S.Navy</a:t>
            </a:r>
            <a:r>
              <a:rPr lang="ru-RU" sz="1800" dirty="0"/>
              <a:t> </a:t>
            </a:r>
            <a:r>
              <a:rPr lang="en-US" sz="1800" dirty="0"/>
              <a:t>Naval History and Heritage Command</a:t>
            </a:r>
            <a:r>
              <a:rPr lang="ru-RU" sz="1800" dirty="0"/>
              <a:t>. Автор фотографии не известен – вероятно, снимок трофейный (известно, что гибель советского ледокола снимали с «Адмирала Шеера»).</a:t>
            </a:r>
          </a:p>
        </p:txBody>
      </p:sp>
    </p:spTree>
    <p:extLst>
      <p:ext uri="{BB962C8B-B14F-4D97-AF65-F5344CB8AC3E}">
        <p14:creationId xmlns:p14="http://schemas.microsoft.com/office/powerpoint/2010/main" val="3983871493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84" y="132859"/>
            <a:ext cx="7486472" cy="65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72140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6" y="169088"/>
            <a:ext cx="8151304" cy="54152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602" y="5550539"/>
            <a:ext cx="897598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Последние минуты ледокольного парохода «</a:t>
            </a:r>
            <a:r>
              <a:rPr lang="ru-RU" sz="2400" dirty="0" err="1" smtClean="0"/>
              <a:t>А.Сибиряков</a:t>
            </a:r>
            <a:r>
              <a:rPr lang="ru-RU" sz="2400" dirty="0" smtClean="0"/>
              <a:t>», ценой </a:t>
            </a:r>
          </a:p>
          <a:p>
            <a:r>
              <a:rPr lang="ru-RU" sz="2400" dirty="0" smtClean="0"/>
              <a:t>своей гибели спасшего «3-й арктический караван.</a:t>
            </a:r>
          </a:p>
          <a:p>
            <a:r>
              <a:rPr lang="ru-RU" sz="2000" dirty="0" smtClean="0"/>
              <a:t>Худ. </a:t>
            </a:r>
            <a:r>
              <a:rPr lang="ru-RU" sz="2000" dirty="0" err="1" smtClean="0"/>
              <a:t>П.П.Павлинов</a:t>
            </a:r>
            <a:r>
              <a:rPr lang="ru-RU" sz="2000" dirty="0" smtClean="0"/>
              <a:t>, 1945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29164069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4" name="Рисунок 3" descr="http://www.krskstate.ru/dat/Image/0/history/dikson-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44" y="122135"/>
            <a:ext cx="7992888" cy="54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73446" y="5525304"/>
            <a:ext cx="8899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Сравнительные тактико-технические характеристики ледокола «Александр Сибиряков» </a:t>
            </a:r>
          </a:p>
          <a:p>
            <a:r>
              <a:rPr lang="ru-RU" sz="1800" dirty="0"/>
              <a:t>И немецкого тяжелого крейсера («карманного» линкора) «Адмирал Шеер».</a:t>
            </a:r>
          </a:p>
          <a:p>
            <a:r>
              <a:rPr lang="ru-RU" sz="1800" dirty="0"/>
              <a:t>Фото с вебсайта: Великая Отечественная война. Оборона Диксона</a:t>
            </a:r>
            <a:r>
              <a:rPr lang="en-US" sz="1800" dirty="0"/>
              <a:t>.</a:t>
            </a:r>
          </a:p>
          <a:p>
            <a:r>
              <a:rPr lang="en-US" sz="1800" dirty="0"/>
              <a:t>URL: http://www.krskstate.ru/about/history/0/id/14828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158520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8" y="85064"/>
            <a:ext cx="7626424" cy="5576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948" y="5655194"/>
            <a:ext cx="101120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Корабли конвоя PQ-17 незадолго перед отправкой из </a:t>
            </a:r>
            <a:r>
              <a:rPr lang="ru-RU" sz="1800" dirty="0" err="1"/>
              <a:t>Хвальфьорда</a:t>
            </a:r>
            <a:r>
              <a:rPr lang="ru-RU" sz="1800" dirty="0"/>
              <a:t> в свой трагический рейс. Слева британский эсминец HMS «</a:t>
            </a:r>
            <a:r>
              <a:rPr lang="ru-RU" sz="1800" dirty="0" err="1"/>
              <a:t>Icarus</a:t>
            </a:r>
            <a:r>
              <a:rPr lang="ru-RU" sz="1800" dirty="0"/>
              <a:t>», за ним советский танкер «Азербайджан». Исландия, июнь 1942 г. </a:t>
            </a:r>
          </a:p>
          <a:p>
            <a:r>
              <a:rPr lang="ru-RU" sz="1600" dirty="0"/>
              <a:t>Автор: лейтенант </a:t>
            </a:r>
            <a:r>
              <a:rPr lang="ru-RU" sz="1600" dirty="0" err="1"/>
              <a:t>С.Дж.Уэйр</a:t>
            </a:r>
            <a:r>
              <a:rPr lang="ru-RU" sz="1600" dirty="0"/>
              <a:t> (</a:t>
            </a:r>
            <a:r>
              <a:rPr lang="en-US" sz="1600" dirty="0"/>
              <a:t>Ware C</a:t>
            </a:r>
            <a:r>
              <a:rPr lang="ru-RU" sz="1600" dirty="0"/>
              <a:t>.</a:t>
            </a:r>
            <a:r>
              <a:rPr lang="en-US" sz="1600" dirty="0"/>
              <a:t>J</a:t>
            </a:r>
            <a:r>
              <a:rPr lang="ru-RU" sz="1600" dirty="0"/>
              <a:t>.), официальный фотограф Королевского ВМФ. Фото №</a:t>
            </a:r>
            <a:r>
              <a:rPr lang="en-US" sz="1600" dirty="0"/>
              <a:t> </a:t>
            </a:r>
            <a:r>
              <a:rPr lang="ru-RU" sz="1600" dirty="0"/>
              <a:t>А 8953, Имперский военный музей (</a:t>
            </a:r>
            <a:r>
              <a:rPr lang="en-US" sz="1600" dirty="0"/>
              <a:t>Imperial War Museums</a:t>
            </a:r>
            <a:r>
              <a:rPr lang="ru-RU" sz="1600" dirty="0"/>
              <a:t>), Великобритания, коллекция №</a:t>
            </a:r>
            <a:r>
              <a:rPr lang="en-US" sz="1600" dirty="0"/>
              <a:t> 4700-01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6867107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8" y="188640"/>
            <a:ext cx="8420601" cy="5799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004" y="5988329"/>
            <a:ext cx="2703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Конвой </a:t>
            </a:r>
            <a:r>
              <a:rPr lang="en-US" sz="2000" dirty="0" smtClean="0"/>
              <a:t>PQ-17: </a:t>
            </a:r>
            <a:r>
              <a:rPr lang="ru-RU" sz="2000" dirty="0" smtClean="0"/>
              <a:t>потери. </a:t>
            </a:r>
          </a:p>
          <a:p>
            <a:r>
              <a:rPr lang="ru-RU" sz="1600" dirty="0"/>
              <a:t>Из архива А.Е. </a:t>
            </a:r>
            <a:r>
              <a:rPr lang="ru-RU" sz="1600" dirty="0" err="1"/>
              <a:t>Сузюмова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4955077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33" y="116632"/>
            <a:ext cx="7123767" cy="52693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489" y="5386026"/>
            <a:ext cx="101352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	Героизм и самопожертвование моряков полярных конвоев были не напрасны. </a:t>
            </a:r>
          </a:p>
          <a:p>
            <a:r>
              <a:rPr lang="ru-RU" sz="1800" dirty="0"/>
              <a:t>Оружие для борьбы с нацизмом было доставлено. На фото: </a:t>
            </a:r>
            <a:r>
              <a:rPr lang="ru-RU" sz="1800" dirty="0" smtClean="0"/>
              <a:t>военные </a:t>
            </a:r>
            <a:r>
              <a:rPr lang="ru-RU" sz="1800" dirty="0"/>
              <a:t>корреспонденты </a:t>
            </a:r>
          </a:p>
          <a:p>
            <a:r>
              <a:rPr lang="ru-RU" sz="1800" dirty="0"/>
              <a:t>(слева направо) </a:t>
            </a:r>
            <a:r>
              <a:rPr lang="ru-RU" sz="1800" dirty="0" err="1"/>
              <a:t>М.В,Альперт</a:t>
            </a:r>
            <a:r>
              <a:rPr lang="ru-RU" sz="1800" dirty="0"/>
              <a:t>, </a:t>
            </a:r>
            <a:r>
              <a:rPr lang="ru-RU" sz="1800" dirty="0" err="1"/>
              <a:t>М.С.Редькин</a:t>
            </a:r>
            <a:r>
              <a:rPr lang="ru-RU" sz="1800" dirty="0"/>
              <a:t> и </a:t>
            </a:r>
            <a:r>
              <a:rPr lang="ru-RU" sz="1800" dirty="0" err="1"/>
              <a:t>Я.Н.Халип</a:t>
            </a:r>
            <a:r>
              <a:rPr lang="ru-RU" sz="1800" dirty="0"/>
              <a:t> у американского легкого разведывательного </a:t>
            </a:r>
          </a:p>
          <a:p>
            <a:r>
              <a:rPr lang="ru-RU" sz="1800" dirty="0"/>
              <a:t>танка </a:t>
            </a:r>
            <a:r>
              <a:rPr lang="en-US" sz="1800" dirty="0"/>
              <a:t>M3AI </a:t>
            </a:r>
            <a:r>
              <a:rPr lang="ru-RU" sz="1800" dirty="0"/>
              <a:t>«Стюарт</a:t>
            </a:r>
            <a:r>
              <a:rPr lang="en-US" sz="1800" dirty="0"/>
              <a:t> III</a:t>
            </a:r>
            <a:r>
              <a:rPr lang="ru-RU" sz="1800" dirty="0"/>
              <a:t>», поставленного по ленд-лизу, в американских танковых шлемах и с </a:t>
            </a:r>
          </a:p>
          <a:p>
            <a:r>
              <a:rPr lang="ru-RU" sz="1800" dirty="0"/>
              <a:t>автоматами «Томпсон».  1942 г. ЦАЭ и АДМ.</a:t>
            </a:r>
          </a:p>
        </p:txBody>
      </p:sp>
    </p:spTree>
    <p:extLst>
      <p:ext uri="{BB962C8B-B14F-4D97-AF65-F5344CB8AC3E}">
        <p14:creationId xmlns:p14="http://schemas.microsoft.com/office/powerpoint/2010/main" val="4245334810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2" y="204207"/>
            <a:ext cx="4551865" cy="6335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2837" y="620688"/>
            <a:ext cx="52412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Капитан адм. службы ВМФ Евгений Матвеевич Сузюмов, помощник Уполномоченного Государственного Комитета обороны по перевозкам на Севере (фото 03.06.1945 г.) и его нагрудный знак «Почетному полярнику». </a:t>
            </a:r>
          </a:p>
          <a:p>
            <a:r>
              <a:rPr lang="ru-RU" sz="1800" dirty="0"/>
              <a:t>Из архива А.Е. Сузюмова.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A2A9E54-FDF5-633F-6DC2-36DF52B14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96" y="3685157"/>
            <a:ext cx="3024336" cy="28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18121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76" y="188640"/>
            <a:ext cx="7909896" cy="55658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3140" y="5870749"/>
            <a:ext cx="7838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Фронтовой конверт времен Великой Отечественной войны, 1944 год. </a:t>
            </a:r>
          </a:p>
          <a:p>
            <a:r>
              <a:rPr lang="ru-RU" sz="2000" dirty="0"/>
              <a:t>Тогда мы были союзниками по антигитлеровской коалиции.</a:t>
            </a:r>
          </a:p>
        </p:txBody>
      </p:sp>
    </p:spTree>
    <p:extLst>
      <p:ext uri="{BB962C8B-B14F-4D97-AF65-F5344CB8AC3E}">
        <p14:creationId xmlns:p14="http://schemas.microsoft.com/office/powerpoint/2010/main" val="262055030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/>
          </p:cNvSpPr>
          <p:nvPr>
            <p:ph type="title" idx="4294967295"/>
          </p:nvPr>
        </p:nvSpPr>
        <p:spPr>
          <a:xfrm>
            <a:off x="1255068" y="0"/>
            <a:ext cx="8137351" cy="1052736"/>
          </a:xfrm>
        </p:spPr>
        <p:txBody>
          <a:bodyPr/>
          <a:lstStyle/>
          <a:p>
            <a:r>
              <a:rPr lang="ru-RU" sz="3200" b="1" dirty="0">
                <a:latin typeface="+mj-lt"/>
              </a:rPr>
              <a:t>Евгений Матвеевич </a:t>
            </a:r>
            <a:r>
              <a:rPr lang="ru-RU" sz="3200" b="1" dirty="0" err="1">
                <a:latin typeface="+mj-lt"/>
              </a:rPr>
              <a:t>Сузюмов</a:t>
            </a:r>
            <a:endParaRPr lang="ru-RU" sz="4000" b="1" dirty="0"/>
          </a:p>
        </p:txBody>
      </p:sp>
      <p:sp>
        <p:nvSpPr>
          <p:cNvPr id="17410" name="Rectangle 10"/>
          <p:cNvSpPr>
            <a:spLocks noGrp="1"/>
          </p:cNvSpPr>
          <p:nvPr>
            <p:ph type="body" idx="4294967295"/>
          </p:nvPr>
        </p:nvSpPr>
        <p:spPr>
          <a:xfrm>
            <a:off x="4639444" y="1052736"/>
            <a:ext cx="5140113" cy="561007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+mj-lt"/>
              </a:rPr>
              <a:t>В годы Великой Отечественной войны Сузюмов служил в штабе Уполномоченного Госкомитета обороны по перевозкам на Севере и начальника Главсевморпути знаменитого полярника, дважды Героя Советского Союза И.Д. Папанина</a:t>
            </a:r>
            <a:r>
              <a:rPr lang="fr-FR" sz="1800" dirty="0">
                <a:latin typeface="+mj-lt"/>
              </a:rPr>
              <a:t> </a:t>
            </a:r>
            <a:r>
              <a:rPr lang="ru-RU" sz="1800" dirty="0">
                <a:latin typeface="+mj-lt"/>
              </a:rPr>
              <a:t>– адъю-тантом, позже его помощником. Штаб Папанина был создан Госкомитетом обороны для работы с караванами союзнических судов, доставлявших по ленд-лизу в порты Архангельска и Мурманска военные грузы.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+mj-lt"/>
              </a:rPr>
              <a:t>После войны Сузюмов работал в Главсевморпути, участвовал в ряде воздушных экспедиций в высо-кие широты Арктики. Затем перешел в Академию наук, занимался планированием и организацион-ным обеспечением экспедиционных исследова-ний Мирового океана. И после Арктики первой для него стала Первая антарктическая экспеди--ция Академии наук (1955—1956 гг.), в которой он принял участие и как один из главных органи-заторов, и как ученый секретарь.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2980" y="6036977"/>
            <a:ext cx="3401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 </a:t>
            </a:r>
            <a:r>
              <a:rPr lang="ru-RU" sz="1800" dirty="0"/>
              <a:t>На Северном полюсе (1949 год).</a:t>
            </a:r>
          </a:p>
          <a:p>
            <a:r>
              <a:rPr lang="ru-RU" sz="1800" dirty="0"/>
              <a:t>Фото из архива А.Е. Сузюмова.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0" y="1052736"/>
            <a:ext cx="3886576" cy="48965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8" y="188640"/>
            <a:ext cx="7728859" cy="5796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1473" y="6126356"/>
            <a:ext cx="7336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Памятник участникам Северных </a:t>
            </a:r>
            <a:r>
              <a:rPr lang="ru-RU" sz="2400" dirty="0"/>
              <a:t>конвоев </a:t>
            </a:r>
            <a:r>
              <a:rPr lang="ru-RU" sz="2400" dirty="0" smtClean="0"/>
              <a:t>в Мурманске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19515400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24" y="255202"/>
            <a:ext cx="3744416" cy="4963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8" y="255202"/>
            <a:ext cx="3346994" cy="50296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1245" y="5297144"/>
            <a:ext cx="5135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Центральная скульптура Военно-морского </a:t>
            </a:r>
          </a:p>
          <a:p>
            <a:r>
              <a:rPr lang="ru-RU" sz="1800" dirty="0"/>
              <a:t>мемориала в Нью-Йорке, посвященного </a:t>
            </a:r>
            <a:endParaRPr lang="en-US" sz="1800" dirty="0"/>
          </a:p>
          <a:p>
            <a:r>
              <a:rPr lang="ru-RU" sz="1800" dirty="0"/>
              <a:t>морякам,</a:t>
            </a:r>
            <a:r>
              <a:rPr lang="en-US" sz="1800" dirty="0"/>
              <a:t> </a:t>
            </a:r>
            <a:r>
              <a:rPr lang="ru-RU" sz="1800" dirty="0"/>
              <a:t>погибшим в годы Второй мировой войны. </a:t>
            </a:r>
          </a:p>
          <a:p>
            <a:r>
              <a:rPr lang="ru-RU" sz="1800" dirty="0"/>
              <a:t>Фото: </a:t>
            </a:r>
            <a:r>
              <a:rPr lang="en-US" sz="1800" dirty="0" err="1"/>
              <a:t>Vitold</a:t>
            </a:r>
            <a:r>
              <a:rPr lang="en-US" sz="1800" dirty="0"/>
              <a:t> </a:t>
            </a:r>
            <a:r>
              <a:rPr lang="en-US" sz="1800" dirty="0" err="1"/>
              <a:t>Muratov</a:t>
            </a:r>
            <a:r>
              <a:rPr lang="en-US" sz="1800" dirty="0"/>
              <a:t>.</a:t>
            </a:r>
            <a:endParaRPr lang="ru-RU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012848" y="5431710"/>
            <a:ext cx="38314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Памятник конвою </a:t>
            </a:r>
            <a:r>
              <a:rPr lang="en-US" sz="1800" dirty="0"/>
              <a:t>QP-13</a:t>
            </a:r>
            <a:r>
              <a:rPr lang="ru-RU" sz="1800" dirty="0"/>
              <a:t> в Исландии.</a:t>
            </a:r>
          </a:p>
          <a:p>
            <a:r>
              <a:rPr lang="ru-RU" sz="1800" dirty="0"/>
              <a:t>Фото:  </a:t>
            </a:r>
            <a:r>
              <a:rPr lang="en-US" sz="1800" dirty="0"/>
              <a:t>Michael </a:t>
            </a:r>
            <a:r>
              <a:rPr lang="en-US" sz="1800" dirty="0" err="1"/>
              <a:t>Atlasov</a:t>
            </a:r>
            <a:r>
              <a:rPr lang="en-US" sz="1800" dirty="0"/>
              <a:t>.</a:t>
            </a:r>
            <a:endParaRPr lang="ru-RU" sz="1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620245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16" y="294341"/>
            <a:ext cx="4709170" cy="3672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" y="294341"/>
            <a:ext cx="4831090" cy="6245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1539" y="4284606"/>
            <a:ext cx="47150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Справка о работе Е.М. Сузюмова в штабе </a:t>
            </a:r>
          </a:p>
          <a:p>
            <a:r>
              <a:rPr lang="ru-RU" sz="1800" dirty="0"/>
              <a:t>Уполномоченного Государственного комитета</a:t>
            </a:r>
          </a:p>
          <a:p>
            <a:r>
              <a:rPr lang="ru-RU" sz="1800" dirty="0"/>
              <a:t>Обороны СССР по перевозкам на Севере</a:t>
            </a:r>
          </a:p>
          <a:p>
            <a:r>
              <a:rPr lang="ru-RU" sz="1800" dirty="0"/>
              <a:t>контр-адмирала И.Д. Папанина</a:t>
            </a:r>
          </a:p>
          <a:p>
            <a:r>
              <a:rPr lang="ru-RU" sz="1800" dirty="0"/>
              <a:t>с 1 декабря 1941 по 1 октября 1945 гг.</a:t>
            </a:r>
          </a:p>
          <a:p>
            <a:r>
              <a:rPr lang="ru-RU" sz="1800" dirty="0"/>
              <a:t>Из личного архива А.Е. Сузюмова.</a:t>
            </a:r>
          </a:p>
        </p:txBody>
      </p:sp>
    </p:spTree>
    <p:extLst>
      <p:ext uri="{BB962C8B-B14F-4D97-AF65-F5344CB8AC3E}">
        <p14:creationId xmlns:p14="http://schemas.microsoft.com/office/powerpoint/2010/main" val="3383709130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49563" y="260648"/>
            <a:ext cx="8681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После 1945 года советско-англо-американский альянс распался. </a:t>
            </a:r>
          </a:p>
          <a:p>
            <a:pPr algn="ctr"/>
            <a:r>
              <a:rPr lang="ru-RU" sz="2400" dirty="0"/>
              <a:t>Началась «холодная война».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9016" y="4784071"/>
            <a:ext cx="9899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Воздушная высокоширотная экспедиция «Север-4», март-май 1949 г. В ее задачи </a:t>
            </a:r>
          </a:p>
          <a:p>
            <a:r>
              <a:rPr lang="ru-RU" sz="2000" dirty="0"/>
              <a:t>входил поиск на льдах Арктики мест для аэродромов для защиты СССР с северного </a:t>
            </a:r>
          </a:p>
          <a:p>
            <a:r>
              <a:rPr lang="ru-RU" sz="2000" dirty="0"/>
              <a:t>направления. Состояла из трех отрядов в 220 человек и 14 самолетов. Было создано 32 </a:t>
            </a:r>
          </a:p>
          <a:p>
            <a:r>
              <a:rPr lang="ru-RU" sz="2000" dirty="0"/>
              <a:t>ледовых аэродрома для тяжелых бомбардировщиков. 12 участников экспедиции, в </a:t>
            </a:r>
          </a:p>
          <a:p>
            <a:r>
              <a:rPr lang="ru-RU" sz="2000" dirty="0"/>
              <a:t>основном летчики, стали Героями Советского Союза.  </a:t>
            </a:r>
          </a:p>
          <a:p>
            <a:r>
              <a:rPr lang="ru-RU" sz="2000" dirty="0"/>
              <a:t>Фото В. Воловича.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" y="1091645"/>
            <a:ext cx="5246910" cy="3571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63" y="1472167"/>
            <a:ext cx="4611624" cy="33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17156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1" y="282309"/>
            <a:ext cx="3322409" cy="6293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6404" y="282309"/>
            <a:ext cx="643964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«У края стола пристроился помощник начальника экспедиции по оперативным вопросам Евгений Матвеевич Сузюмов. Он что-то быстро записывал в «амбарную книгу». К </a:t>
            </a:r>
            <a:r>
              <a:rPr lang="ru-RU" sz="2000" dirty="0" err="1"/>
              <a:t>Сузюмову</a:t>
            </a:r>
            <a:r>
              <a:rPr lang="ru-RU" sz="2000" dirty="0"/>
              <a:t> я испытывал особую </a:t>
            </a:r>
          </a:p>
          <a:p>
            <a:r>
              <a:rPr lang="ru-RU" sz="2000" dirty="0"/>
              <a:t>дружескую симпатию…» (Виталий Волович, флагманский врач Главсевморпути). </a:t>
            </a:r>
          </a:p>
          <a:p>
            <a:r>
              <a:rPr lang="ru-RU" sz="2000" dirty="0"/>
              <a:t>На фото внизу: группа руководства операцией «Север-4» А.П. Штепенко, М.Е. Острекин, Е.М. Сузюмов и начальник Главсевморпути А.А. Кузнецов, 1949 г.</a:t>
            </a:r>
          </a:p>
          <a:p>
            <a:r>
              <a:rPr lang="ru-RU" sz="1400" dirty="0"/>
              <a:t>Из архива А.Е. Сузюмова</a:t>
            </a:r>
          </a:p>
          <a:p>
            <a:endParaRPr lang="ru-RU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3E55F67-8EFA-AA70-26A8-911B7ECFB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23" y="3322663"/>
            <a:ext cx="5699606" cy="342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850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76" y="193874"/>
            <a:ext cx="7056784" cy="4985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41" y="5340687"/>
            <a:ext cx="10249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ходе экспедиции «Север-4» впервые в мире осуществили прыжок с парашютом на Северноый Полюс парашютист-инструктор Андрей Медведев и флагманский врач Главсевморпути Виталий Волович. На фото: Волович и Медведев после своего знаменитого прыжка, 9 мая 1949 г. Из архива В. Воловича.</a:t>
            </a:r>
          </a:p>
        </p:txBody>
      </p:sp>
    </p:spTree>
    <p:extLst>
      <p:ext uri="{BB962C8B-B14F-4D97-AF65-F5344CB8AC3E}">
        <p14:creationId xmlns:p14="http://schemas.microsoft.com/office/powerpoint/2010/main" val="4053588028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80" y="260648"/>
            <a:ext cx="5688632" cy="5688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137" y="3110914"/>
            <a:ext cx="42236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Справа - </a:t>
            </a:r>
            <a:r>
              <a:rPr lang="ru-RU" sz="1800" dirty="0"/>
              <a:t>планы раздела Антарктиды между разными странами. Наша </a:t>
            </a:r>
            <a:r>
              <a:rPr lang="ru-RU" sz="1800" dirty="0" smtClean="0"/>
              <a:t>страна</a:t>
            </a:r>
            <a:r>
              <a:rPr lang="ru-RU" sz="1800" dirty="0"/>
              <a:t>, как первооткрыватель, </a:t>
            </a:r>
            <a:r>
              <a:rPr lang="ru-RU" sz="1800" dirty="0" smtClean="0"/>
              <a:t>заявила </a:t>
            </a:r>
            <a:r>
              <a:rPr lang="ru-RU" sz="1800" dirty="0"/>
              <a:t>протест и была поддержана США. После длительных </a:t>
            </a:r>
            <a:r>
              <a:rPr lang="ru-RU" sz="1800" dirty="0" smtClean="0"/>
              <a:t>дипломатических </a:t>
            </a:r>
            <a:r>
              <a:rPr lang="ru-RU" sz="1800" dirty="0"/>
              <a:t>переговоров был подписан международный Договор об </a:t>
            </a:r>
            <a:r>
              <a:rPr lang="ru-RU" sz="1800" dirty="0" smtClean="0"/>
              <a:t>Антарктике </a:t>
            </a:r>
            <a:r>
              <a:rPr lang="ru-RU" sz="1800" dirty="0"/>
              <a:t>(1959 г.). Шестой континент был объявлен общим достоянием </a:t>
            </a:r>
            <a:r>
              <a:rPr lang="ru-RU" sz="1800" dirty="0" smtClean="0"/>
              <a:t>человечества </a:t>
            </a:r>
            <a:r>
              <a:rPr lang="ru-RU" sz="1800" dirty="0"/>
              <a:t>и демилитаризованной зоной. Его животный мир защитили специальной конвенцией.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2D54450-5C32-6846-8D39-76B574BBE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6" y="260648"/>
            <a:ext cx="3168352" cy="281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61914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4948" y="3821216"/>
            <a:ext cx="1011205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Дизель-электроход «Обь» в порту г. Калининград перед выходом в антарктическую экспедицию (Фото РГАФД, 1955 г.). Справа знак участника Антарктической экспедиции, принадлежавший Е.М. Сузюмову.</a:t>
            </a:r>
            <a:endParaRPr lang="ru-RU" sz="1100" dirty="0"/>
          </a:p>
          <a:p>
            <a:endParaRPr lang="ru-RU" sz="1100" dirty="0"/>
          </a:p>
          <a:p>
            <a:r>
              <a:rPr lang="ru-RU" sz="2000" dirty="0"/>
              <a:t>С 1955 года «Обь» ежегодно доставляла смены советских учёных на материк, привозила </a:t>
            </a:r>
          </a:p>
          <a:p>
            <a:r>
              <a:rPr lang="ru-RU" sz="2000" dirty="0"/>
              <a:t>туда горючее для научных станций, самолёты, тракторы, вездеходы, тягачи, вертолёты, разборные дома, осуществляла ледовую проводку других судов, участвовавших в этих операциях, — теплоходов «Кооперация», «Михаил Калинин», «Эстония», «Профессор Визе», «Профессор Зубов».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14E0EAB-EDE3-33B8-BFF5-28539085C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88" y="495104"/>
            <a:ext cx="2812429" cy="31499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69DB298-B237-E672-CC61-9094B59B1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64" y="227116"/>
            <a:ext cx="6350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66250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8" y="260648"/>
            <a:ext cx="7510506" cy="4979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005" y="5239897"/>
            <a:ext cx="96079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Торжественные проводы дизель-электроход «Обь» в первую комплексную антарк-</a:t>
            </a:r>
          </a:p>
          <a:p>
            <a:r>
              <a:rPr lang="ru-RU" sz="2000" dirty="0"/>
              <a:t>тическую экспедицию АН СССР (КАЭ-1) из Калининградского порта, 30 ноября 1955 г.</a:t>
            </a:r>
          </a:p>
          <a:p>
            <a:r>
              <a:rPr lang="ru-RU" sz="2000" dirty="0"/>
              <a:t>Фото РГАФД. </a:t>
            </a:r>
          </a:p>
        </p:txBody>
      </p:sp>
    </p:spTree>
    <p:extLst>
      <p:ext uri="{BB962C8B-B14F-4D97-AF65-F5344CB8AC3E}">
        <p14:creationId xmlns:p14="http://schemas.microsoft.com/office/powerpoint/2010/main" val="3089604234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49349" y="5318283"/>
            <a:ext cx="8988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Сектор в Антарктиде, выделенный Международным Советом научных союзов советским ученым для исследований в ходе Международного геофизического года (1957-58). В дальнейшем география отечественных работ в Антарктиде была значительно расширена.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125007F-3525-4EDE-6CBC-2BA3FF718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49" y="148846"/>
            <a:ext cx="8988301" cy="51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223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>
          <a:xfrm>
            <a:off x="1255068" y="229450"/>
            <a:ext cx="8281987" cy="1143000"/>
          </a:xfrm>
        </p:spPr>
        <p:txBody>
          <a:bodyPr/>
          <a:lstStyle/>
          <a:p>
            <a:r>
              <a:rPr lang="ru-RU" sz="3200" b="1" dirty="0">
                <a:latin typeface="+mj-lt"/>
              </a:rPr>
              <a:t>Евгений Матвеевич </a:t>
            </a:r>
            <a:r>
              <a:rPr lang="ru-RU" sz="3200" b="1" dirty="0" err="1">
                <a:latin typeface="+mj-lt"/>
              </a:rPr>
              <a:t>Сузюмов</a:t>
            </a:r>
            <a:endParaRPr lang="ru-RU" sz="3200" b="1" dirty="0">
              <a:latin typeface="+mj-lt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4294967295"/>
          </p:nvPr>
        </p:nvSpPr>
        <p:spPr>
          <a:xfrm>
            <a:off x="5215508" y="1372450"/>
            <a:ext cx="4888980" cy="320867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+mj-lt"/>
              </a:rPr>
              <a:t>Впоследствии Е.М. Сузюмов участвовал в ряде океанологических экспедиций на НИС «Михаил Ломоносов» (1958, 1959), «Витязь» (1961, 1966), «Дмитрий Менделеев» (1972, 1976). Написал несколько книг о них. На его счету организационное обеспечение практически всех экспедиций на судах Академии наук СССР и Академий наук союзных республик, выполненных между 1951 и 1979 гг.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2" y="1196752"/>
            <a:ext cx="4713360" cy="3965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1392" y="5161959"/>
            <a:ext cx="90635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На фото: Е.М. Сузюмов на рейде г. Веллингтон (Новая Зеландия) 7 января 1976 г.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– 20 лет спустя после Первой Антарктической экспедиции он снова побывал 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Южном океане.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/>
              <a:t>Из личного архива А.Е. Сузюмова.</a:t>
            </a: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28615" y="3933056"/>
            <a:ext cx="56509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Вверху: Ученый секретарь Первой комплексной антарктической экспедиции Академии наук (КАЭ-1) Е.М. Сузюмов (слева) и капитан дизель-электрохода «Обь» И.А. Ман на верхнем мостике «Оби» у берегов Антарктиды. Январь 1956 г. </a:t>
            </a:r>
            <a:r>
              <a:rPr lang="ru-RU" sz="1800" dirty="0"/>
              <a:t>Фото из личного архива А.Е. Сузюмова.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025" y="1881086"/>
            <a:ext cx="3240360" cy="4536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2478" y="317038"/>
            <a:ext cx="38745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Внизу справа</a:t>
            </a:r>
            <a:r>
              <a:rPr lang="ru-RU" sz="2000" dirty="0" smtClean="0"/>
              <a:t>: «Обь» </a:t>
            </a:r>
            <a:r>
              <a:rPr lang="ru-RU" sz="2000" dirty="0"/>
              <a:t>подошла к </a:t>
            </a:r>
            <a:endParaRPr lang="ru-RU" sz="2000" dirty="0" smtClean="0"/>
          </a:p>
          <a:p>
            <a:r>
              <a:rPr lang="ru-RU" sz="2000" dirty="0" smtClean="0"/>
              <a:t>льдам Антарктиды </a:t>
            </a:r>
            <a:r>
              <a:rPr lang="ru-RU" sz="2000" dirty="0"/>
              <a:t>в бухте Депо </a:t>
            </a:r>
            <a:endParaRPr lang="ru-RU" sz="2000" dirty="0" smtClean="0"/>
          </a:p>
          <a:p>
            <a:r>
              <a:rPr lang="ru-RU" sz="2000" dirty="0" smtClean="0"/>
              <a:t>у шельфового </a:t>
            </a:r>
            <a:r>
              <a:rPr lang="ru-RU" sz="2000" dirty="0"/>
              <a:t>ледника </a:t>
            </a:r>
            <a:r>
              <a:rPr lang="ru-RU" sz="2000" dirty="0" err="1"/>
              <a:t>Шеклтона</a:t>
            </a:r>
            <a:r>
              <a:rPr lang="ru-RU" sz="2000" dirty="0"/>
              <a:t>.</a:t>
            </a:r>
          </a:p>
          <a:p>
            <a:r>
              <a:rPr lang="ru-RU" sz="1800" dirty="0" smtClean="0"/>
              <a:t>Январь 1956 г. Фото </a:t>
            </a:r>
            <a:r>
              <a:rPr lang="ru-RU" sz="1800" dirty="0"/>
              <a:t>РГАФД.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7C67896-B69F-C831-BCF5-B0EB130E7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5" y="286681"/>
            <a:ext cx="6139913" cy="34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48118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2" y="172261"/>
            <a:ext cx="4119274" cy="6367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8097" y="3547981"/>
            <a:ext cx="538850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Евгений Матвеевич </a:t>
            </a:r>
            <a:r>
              <a:rPr lang="ru-RU" sz="2000" dirty="0" err="1"/>
              <a:t>Сузюмов</a:t>
            </a:r>
            <a:r>
              <a:rPr lang="ru-RU" sz="2000" dirty="0"/>
              <a:t> </a:t>
            </a:r>
            <a:r>
              <a:rPr lang="ru-RU" sz="2000" dirty="0" smtClean="0"/>
              <a:t>на </a:t>
            </a:r>
            <a:r>
              <a:rPr lang="ru-RU" sz="2000" dirty="0"/>
              <a:t>верхнему </a:t>
            </a:r>
            <a:endParaRPr lang="ru-RU" sz="2000" dirty="0" smtClean="0"/>
          </a:p>
          <a:p>
            <a:r>
              <a:rPr lang="ru-RU" sz="2000" dirty="0" smtClean="0"/>
              <a:t>мостике </a:t>
            </a:r>
            <a:r>
              <a:rPr lang="ru-RU" sz="2000" dirty="0"/>
              <a:t>«Оби» в Антарктике. </a:t>
            </a:r>
            <a:r>
              <a:rPr lang="ru-RU" sz="2000" dirty="0" smtClean="0"/>
              <a:t>На </a:t>
            </a:r>
            <a:r>
              <a:rPr lang="ru-RU" sz="2000" dirty="0"/>
              <a:t>заднем плане </a:t>
            </a:r>
            <a:endParaRPr lang="ru-RU" sz="2000" dirty="0" smtClean="0"/>
          </a:p>
          <a:p>
            <a:r>
              <a:rPr lang="ru-RU" sz="2000" dirty="0" smtClean="0"/>
              <a:t>(фото слева) – </a:t>
            </a:r>
            <a:r>
              <a:rPr lang="ru-RU" sz="2000" dirty="0"/>
              <a:t>шельфовый </a:t>
            </a:r>
            <a:r>
              <a:rPr lang="ru-RU" sz="2000" dirty="0" smtClean="0"/>
              <a:t>Ледник </a:t>
            </a:r>
            <a:r>
              <a:rPr lang="ru-RU" sz="2000" dirty="0" err="1" smtClean="0"/>
              <a:t>Шеклтона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5 </a:t>
            </a:r>
            <a:r>
              <a:rPr lang="ru-RU" sz="2000" dirty="0"/>
              <a:t>января 1956 г.</a:t>
            </a:r>
          </a:p>
          <a:p>
            <a:r>
              <a:rPr lang="ru-RU" sz="2000" dirty="0" smtClean="0"/>
              <a:t>Из </a:t>
            </a:r>
            <a:r>
              <a:rPr lang="ru-RU" sz="2000" dirty="0"/>
              <a:t>справки-характеристики АН СССР: </a:t>
            </a:r>
          </a:p>
          <a:p>
            <a:r>
              <a:rPr lang="ru-RU" sz="2000" dirty="0"/>
              <a:t>«Е.М. Сузюмов являлся одним из главных </a:t>
            </a:r>
          </a:p>
          <a:p>
            <a:r>
              <a:rPr lang="ru-RU" sz="2000" dirty="0"/>
              <a:t>организаторов первых советских исследований </a:t>
            </a:r>
          </a:p>
          <a:p>
            <a:r>
              <a:rPr lang="ru-RU" sz="2000" dirty="0"/>
              <a:t>в Антарктике».</a:t>
            </a:r>
          </a:p>
          <a:p>
            <a:r>
              <a:rPr lang="ru-RU" sz="1800" dirty="0"/>
              <a:t>Фото из личного архива А.Е. Сузюмова.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94" y="236206"/>
            <a:ext cx="3660311" cy="33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81555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" y="352185"/>
            <a:ext cx="6336704" cy="6169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1738" y="836712"/>
            <a:ext cx="360152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Руководители Первой </a:t>
            </a:r>
          </a:p>
          <a:p>
            <a:r>
              <a:rPr lang="ru-RU" sz="2000" dirty="0"/>
              <a:t>Антарктической экспедиции </a:t>
            </a:r>
          </a:p>
          <a:p>
            <a:r>
              <a:rPr lang="ru-RU" sz="2000" dirty="0"/>
              <a:t>(КАЭ-1), слева направо:</a:t>
            </a:r>
          </a:p>
          <a:p>
            <a:r>
              <a:rPr lang="ru-RU" sz="2000" dirty="0"/>
              <a:t>капитан «Оби» Иван</a:t>
            </a:r>
          </a:p>
          <a:p>
            <a:r>
              <a:rPr lang="ru-RU" sz="2000" dirty="0"/>
              <a:t>Александрович Ман, руководитель экспедиции Михаил Михайлович Сомов,</a:t>
            </a:r>
          </a:p>
          <a:p>
            <a:r>
              <a:rPr lang="ru-RU" sz="2000" dirty="0"/>
              <a:t>ученый секретарь экспедиции</a:t>
            </a:r>
          </a:p>
          <a:p>
            <a:r>
              <a:rPr lang="ru-RU" sz="2000" dirty="0"/>
              <a:t>Евгений Матвеевич Сузюмов. Высадка на безымянный антарктический остров.</a:t>
            </a:r>
          </a:p>
          <a:p>
            <a:r>
              <a:rPr lang="ru-RU" sz="2000" dirty="0"/>
              <a:t>1956 год.</a:t>
            </a:r>
          </a:p>
          <a:p>
            <a:endParaRPr lang="ru-RU" sz="2000" dirty="0"/>
          </a:p>
          <a:p>
            <a:r>
              <a:rPr lang="ru-RU" sz="1800" dirty="0"/>
              <a:t>Фото из личного архива</a:t>
            </a:r>
          </a:p>
          <a:p>
            <a:r>
              <a:rPr lang="ru-RU" sz="1800" dirty="0"/>
              <a:t>А.Е. Сузюмова.</a:t>
            </a:r>
          </a:p>
        </p:txBody>
      </p:sp>
    </p:spTree>
    <p:extLst>
      <p:ext uri="{BB962C8B-B14F-4D97-AF65-F5344CB8AC3E}">
        <p14:creationId xmlns:p14="http://schemas.microsoft.com/office/powerpoint/2010/main" val="54172011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2" y="327036"/>
            <a:ext cx="4876800" cy="2849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60" y="3156903"/>
            <a:ext cx="4876800" cy="3566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972" y="3573016"/>
            <a:ext cx="37170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Справа: Выгрузка снаряжения и </a:t>
            </a:r>
          </a:p>
          <a:p>
            <a:r>
              <a:rPr lang="ru-RU" sz="2000" dirty="0"/>
              <a:t>материалов для строительства </a:t>
            </a:r>
          </a:p>
          <a:p>
            <a:r>
              <a:rPr lang="ru-RU" sz="2000" dirty="0"/>
              <a:t>поселка «Мирный». 1956 г.</a:t>
            </a:r>
          </a:p>
          <a:p>
            <a:endParaRPr lang="ru-RU" sz="1800" dirty="0"/>
          </a:p>
          <a:p>
            <a:r>
              <a:rPr lang="ru-RU" sz="1800" dirty="0"/>
              <a:t>Из личного архива А.Е. Сузюмова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75548" y="327036"/>
            <a:ext cx="403745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Слева: Пингвины позируют перед</a:t>
            </a:r>
          </a:p>
          <a:p>
            <a:r>
              <a:rPr lang="ru-RU" sz="2000" dirty="0"/>
              <a:t>фотокамерой. На заднем плане – </a:t>
            </a:r>
          </a:p>
          <a:p>
            <a:r>
              <a:rPr lang="ru-RU" sz="2000" dirty="0"/>
              <a:t>дизель-электроход</a:t>
            </a:r>
          </a:p>
          <a:p>
            <a:r>
              <a:rPr lang="ru-RU" sz="2000" dirty="0"/>
              <a:t>«Обь».</a:t>
            </a:r>
          </a:p>
          <a:p>
            <a:endParaRPr lang="ru-RU" sz="1800" dirty="0"/>
          </a:p>
          <a:p>
            <a:r>
              <a:rPr lang="ru-RU" sz="1800" dirty="0"/>
              <a:t>Фото участников КАЭ-1. Из интернета.</a:t>
            </a:r>
          </a:p>
        </p:txBody>
      </p:sp>
    </p:spTree>
    <p:extLst>
      <p:ext uri="{BB962C8B-B14F-4D97-AF65-F5344CB8AC3E}">
        <p14:creationId xmlns:p14="http://schemas.microsoft.com/office/powerpoint/2010/main" val="213763375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20" y="188640"/>
            <a:ext cx="8496944" cy="5700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2886" y="6017796"/>
            <a:ext cx="80772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Евгений Матвеевич </a:t>
            </a:r>
            <a:r>
              <a:rPr lang="ru-RU" sz="2000" dirty="0" err="1"/>
              <a:t>Сузюмов</a:t>
            </a:r>
            <a:r>
              <a:rPr lang="ru-RU" sz="2000" dirty="0"/>
              <a:t> в поселке «Мирный» в Антарктиде. 1956 г.</a:t>
            </a:r>
          </a:p>
          <a:p>
            <a:r>
              <a:rPr lang="ru-RU" sz="1800" dirty="0"/>
              <a:t>Из личного архива А.Е. Сузюмова.</a:t>
            </a:r>
          </a:p>
        </p:txBody>
      </p:sp>
    </p:spTree>
    <p:extLst>
      <p:ext uri="{BB962C8B-B14F-4D97-AF65-F5344CB8AC3E}">
        <p14:creationId xmlns:p14="http://schemas.microsoft.com/office/powerpoint/2010/main" val="1680029929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4" y="261702"/>
            <a:ext cx="9719182" cy="5399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996" y="5777966"/>
            <a:ext cx="855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Выгрузка. Один из первых санно-тракторных поездов. 1956 год.</a:t>
            </a:r>
            <a:endParaRPr lang="en-US" sz="2400" dirty="0" smtClean="0"/>
          </a:p>
          <a:p>
            <a:r>
              <a:rPr lang="ru-RU" sz="2000" dirty="0"/>
              <a:t>Фото из архива А.Е. </a:t>
            </a:r>
            <a:r>
              <a:rPr lang="ru-RU" sz="2000" dirty="0" err="1"/>
              <a:t>Сузюмова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32143275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1" y="332656"/>
            <a:ext cx="9850695" cy="54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8789" y="5894685"/>
            <a:ext cx="66622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Санно-тракторный поезд в Антарктиде. 1957 год</a:t>
            </a:r>
            <a:r>
              <a:rPr lang="en-US" sz="2400" dirty="0" smtClean="0"/>
              <a:t>/</a:t>
            </a:r>
          </a:p>
          <a:p>
            <a:r>
              <a:rPr lang="ru-RU" sz="2000" dirty="0"/>
              <a:t>Фото из архива А.Е. </a:t>
            </a:r>
            <a:r>
              <a:rPr lang="ru-RU" sz="2000" dirty="0" err="1"/>
              <a:t>Сузюмова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41113347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06996" y="5617686"/>
            <a:ext cx="9433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Санно-тракторный </a:t>
            </a:r>
            <a:r>
              <a:rPr lang="ru-RU" sz="2400" dirty="0"/>
              <a:t>поезд в </a:t>
            </a:r>
            <a:r>
              <a:rPr lang="ru-RU" sz="2400" dirty="0" smtClean="0"/>
              <a:t>Антарктиде. </a:t>
            </a:r>
            <a:endParaRPr lang="en-US" sz="2400" dirty="0" smtClean="0"/>
          </a:p>
          <a:p>
            <a:r>
              <a:rPr lang="ru-RU" sz="2000" dirty="0" smtClean="0"/>
              <a:t>С 1957-1958 гг. в Антарктиду были оставлены армейские вездеходы, обладавшие большей проходимостью. </a:t>
            </a:r>
            <a:r>
              <a:rPr lang="en-US" sz="2000" dirty="0" smtClean="0"/>
              <a:t>1958 </a:t>
            </a:r>
            <a:r>
              <a:rPr lang="ru-RU" sz="2000" dirty="0" smtClean="0"/>
              <a:t>год. </a:t>
            </a:r>
            <a:r>
              <a:rPr lang="ru-RU" sz="2000" dirty="0"/>
              <a:t>Фото из архива А.Е. </a:t>
            </a:r>
            <a:r>
              <a:rPr lang="ru-RU" sz="2000" dirty="0" err="1"/>
              <a:t>Сузюмова</a:t>
            </a:r>
            <a:r>
              <a:rPr lang="ru-RU" sz="2000" dirty="0"/>
              <a:t>.</a:t>
            </a:r>
          </a:p>
          <a:p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 descr="https://www.rgo.ru/sites/default/files/styles/article_full/public/media/2016/05/1958_traktornyy_poezd_na_st_vostok.png?itok=FP83mAp8">
            <a:hlinkClick r:id="rId2" tooltip="&quot;Санно-тракторный поезд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8" y="376131"/>
            <a:ext cx="8160292" cy="5213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58588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8" y="304876"/>
            <a:ext cx="4647029" cy="62924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0808" y="435342"/>
            <a:ext cx="47847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Антарктида, поселок «Мирный».</a:t>
            </a:r>
          </a:p>
          <a:p>
            <a:r>
              <a:rPr lang="ru-RU" sz="2400" dirty="0"/>
              <a:t>Е.М. Сузюмов на сопке Пионерской. 1956 г.</a:t>
            </a:r>
          </a:p>
          <a:p>
            <a:r>
              <a:rPr lang="ru-RU" sz="2400" dirty="0"/>
              <a:t>И </a:t>
            </a:r>
            <a:r>
              <a:rPr lang="ru-RU" sz="2400" dirty="0" smtClean="0"/>
              <a:t>книга Е.М. </a:t>
            </a:r>
            <a:r>
              <a:rPr lang="ru-RU" sz="2400" dirty="0" err="1" smtClean="0"/>
              <a:t>Сузюмова</a:t>
            </a:r>
            <a:r>
              <a:rPr lang="ru-RU" sz="2400" dirty="0" smtClean="0"/>
              <a:t> о КАЭ-1</a:t>
            </a:r>
            <a:r>
              <a:rPr lang="ru-RU" sz="2400" dirty="0"/>
              <a:t>.</a:t>
            </a:r>
          </a:p>
          <a:p>
            <a:r>
              <a:rPr lang="ru-RU" sz="1800" dirty="0"/>
              <a:t>Фото из личного архива А.Е. Сузюмова.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36" y="2420888"/>
            <a:ext cx="2618528" cy="41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7344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76" y="332656"/>
            <a:ext cx="7630602" cy="5276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972" y="5609373"/>
            <a:ext cx="9260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«Лена» вслед на «Обью» подошла к поселку «Мирный» и встала в припай. Связь между «Мирным» и судном осуществлялась с помощью вертолетов</a:t>
            </a:r>
            <a:r>
              <a:rPr lang="ru-RU" sz="1800" dirty="0" smtClean="0"/>
              <a:t>. 1956 </a:t>
            </a:r>
            <a:r>
              <a:rPr lang="ru-RU" sz="1800" dirty="0"/>
              <a:t>г. Фото из интернета.</a:t>
            </a:r>
          </a:p>
        </p:txBody>
      </p:sp>
    </p:spTree>
    <p:extLst>
      <p:ext uri="{BB962C8B-B14F-4D97-AF65-F5344CB8AC3E}">
        <p14:creationId xmlns:p14="http://schemas.microsoft.com/office/powerpoint/2010/main" val="14546251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6" y="476672"/>
            <a:ext cx="3240360" cy="5273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004" y="5805264"/>
            <a:ext cx="3845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Евгений Сузюмов в Пензе, 1910 год.</a:t>
            </a:r>
          </a:p>
          <a:p>
            <a:r>
              <a:rPr lang="ru-RU" sz="1800" dirty="0"/>
              <a:t>Фото из архива А.Е. Сузюмова.</a:t>
            </a:r>
          </a:p>
          <a:p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24" y="476672"/>
            <a:ext cx="3616893" cy="4984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27476" y="5461418"/>
            <a:ext cx="5215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/>
              <a:t>Евгений Матвеевич </a:t>
            </a:r>
            <a:r>
              <a:rPr lang="ru-RU" sz="1800" dirty="0" err="1"/>
              <a:t>Сузюмов</a:t>
            </a:r>
            <a:r>
              <a:rPr lang="ru-RU" sz="1800" dirty="0"/>
              <a:t> в студенческие годы, </a:t>
            </a:r>
          </a:p>
          <a:p>
            <a:r>
              <a:rPr lang="ru-RU" sz="1800" dirty="0"/>
              <a:t>Зоотехнический институт, 1927 г.</a:t>
            </a:r>
          </a:p>
          <a:p>
            <a:r>
              <a:rPr lang="ru-RU" sz="1800" dirty="0"/>
              <a:t>Из архива А.Е. Сузюмова).</a:t>
            </a:r>
          </a:p>
        </p:txBody>
      </p:sp>
    </p:spTree>
    <p:extLst>
      <p:ext uri="{BB962C8B-B14F-4D97-AF65-F5344CB8AC3E}">
        <p14:creationId xmlns:p14="http://schemas.microsoft.com/office/powerpoint/2010/main" val="2123332627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8571" y="5291414"/>
            <a:ext cx="9962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Высадка на о-в </a:t>
            </a:r>
            <a:r>
              <a:rPr lang="ru-RU" sz="2400" dirty="0" err="1" smtClean="0"/>
              <a:t>Кергелен</a:t>
            </a:r>
            <a:r>
              <a:rPr lang="ru-RU" sz="2400" dirty="0" smtClean="0"/>
              <a:t> в южной части Индийского океана</a:t>
            </a:r>
            <a:r>
              <a:rPr lang="ru-RU" sz="2400" dirty="0"/>
              <a:t>. 1956 год. </a:t>
            </a:r>
            <a:endParaRPr lang="ru-RU" sz="2400" dirty="0" smtClean="0"/>
          </a:p>
          <a:p>
            <a:r>
              <a:rPr lang="ru-RU" sz="2400" dirty="0" smtClean="0"/>
              <a:t>Там </a:t>
            </a:r>
            <a:r>
              <a:rPr lang="ru-RU" sz="2400" dirty="0"/>
              <a:t>располагалась </a:t>
            </a:r>
            <a:r>
              <a:rPr lang="ru-RU" sz="2400" dirty="0" smtClean="0"/>
              <a:t>французская </a:t>
            </a:r>
            <a:r>
              <a:rPr lang="ru-RU" sz="2400" dirty="0"/>
              <a:t>научная станция. Е.М. Сузюмов – крайний справа.</a:t>
            </a:r>
            <a:r>
              <a:rPr lang="en-US" sz="2400" dirty="0"/>
              <a:t> </a:t>
            </a:r>
            <a:r>
              <a:rPr lang="ru-RU" sz="2400" dirty="0"/>
              <a:t>От этого острова до Москвы, как указывает установленный там знак, 11780 км. </a:t>
            </a:r>
            <a:r>
              <a:rPr lang="ru-RU" sz="1800" dirty="0"/>
              <a:t>Фото из архива А.Е. Сузюмова.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7CCEDF5-CA3F-D16E-2134-F1542F9B4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064" y="172423"/>
            <a:ext cx="3421586" cy="51724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3871B20-92AA-120B-4881-84F8616B7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99827"/>
            <a:ext cx="5348927" cy="514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00878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4948" y="5860654"/>
            <a:ext cx="98650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Новый зимовочный комплекс станции «Восток» в Антарктиде.</a:t>
            </a:r>
          </a:p>
          <a:p>
            <a:r>
              <a:rPr lang="ru-RU" sz="1800" dirty="0"/>
              <a:t> Фото архива Арктического и Антарктического научно-исследовательского института (ААНИИ).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C6712DC-128F-6759-5EDE-88604E73D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5" y="197127"/>
            <a:ext cx="8367149" cy="57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82865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92" y="205689"/>
            <a:ext cx="7463169" cy="650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82337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" y="338665"/>
            <a:ext cx="6975603" cy="4455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90" y="358434"/>
            <a:ext cx="2805513" cy="5302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948" y="5013176"/>
            <a:ext cx="704834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Поздравительная открытка И.Д. Папанина Евгению Сузюмову  </a:t>
            </a:r>
          </a:p>
          <a:p>
            <a:r>
              <a:rPr lang="ru-RU" sz="2000" dirty="0"/>
              <a:t>и его семье в связи 56-летней годовщиной Великой </a:t>
            </a:r>
          </a:p>
          <a:p>
            <a:r>
              <a:rPr lang="ru-RU" sz="2000" dirty="0"/>
              <a:t>Октябрьской социалистической революции. 1973 год.</a:t>
            </a:r>
          </a:p>
          <a:p>
            <a:r>
              <a:rPr lang="ru-RU" sz="1800" dirty="0"/>
              <a:t>Из личного архива А.Е. Сузюмова.</a:t>
            </a:r>
          </a:p>
        </p:txBody>
      </p:sp>
    </p:spTree>
    <p:extLst>
      <p:ext uri="{BB962C8B-B14F-4D97-AF65-F5344CB8AC3E}">
        <p14:creationId xmlns:p14="http://schemas.microsoft.com/office/powerpoint/2010/main" val="247102109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14" y="460528"/>
            <a:ext cx="4608511" cy="60832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062" y="836712"/>
            <a:ext cx="496855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«Вот уже более четверти века </a:t>
            </a:r>
          </a:p>
          <a:p>
            <a:r>
              <a:rPr lang="ru-RU" sz="2400" dirty="0"/>
              <a:t>существует этот отдел. </a:t>
            </a:r>
          </a:p>
          <a:p>
            <a:r>
              <a:rPr lang="ru-RU" sz="2400" dirty="0"/>
              <a:t>Из старого состава остались сегодня </a:t>
            </a:r>
          </a:p>
          <a:p>
            <a:r>
              <a:rPr lang="ru-RU" sz="2400" dirty="0"/>
              <a:t>только я и Е.М. Сузюмов…»</a:t>
            </a:r>
          </a:p>
          <a:p>
            <a:r>
              <a:rPr lang="ru-RU" sz="1800" dirty="0"/>
              <a:t>(И.Д. Папанин о своей совместной </a:t>
            </a:r>
          </a:p>
          <a:p>
            <a:r>
              <a:rPr lang="ru-RU" sz="1800" dirty="0"/>
              <a:t>работе с Е.М. Сузюмовым в Отделе</a:t>
            </a:r>
          </a:p>
          <a:p>
            <a:r>
              <a:rPr lang="ru-RU" sz="1800" dirty="0"/>
              <a:t>Морских экспедиционных работ (ОМЭР) Президиума Академии наук СССР).</a:t>
            </a:r>
          </a:p>
          <a:p>
            <a:r>
              <a:rPr lang="ru-RU" sz="1800" dirty="0"/>
              <a:t>Папанин И.Д. Лед и пламень. М.: Политиздат, 1977. С. 357-358.</a:t>
            </a:r>
          </a:p>
          <a:p>
            <a:endParaRPr lang="ru-RU" sz="2400" dirty="0"/>
          </a:p>
          <a:p>
            <a:r>
              <a:rPr lang="ru-RU" sz="2400" dirty="0"/>
              <a:t>Е.М. Сузюмов в рабочем кабинете</a:t>
            </a:r>
            <a:r>
              <a:rPr lang="en-US" sz="2400" dirty="0"/>
              <a:t> </a:t>
            </a:r>
            <a:r>
              <a:rPr lang="ru-RU" sz="2400" dirty="0"/>
              <a:t>в Президиуме Академии наук СССР. </a:t>
            </a:r>
          </a:p>
          <a:p>
            <a:r>
              <a:rPr lang="ru-RU" sz="2400" dirty="0"/>
              <a:t>1978 год.</a:t>
            </a:r>
          </a:p>
          <a:p>
            <a:r>
              <a:rPr lang="ru-RU" sz="1800" dirty="0"/>
              <a:t>Фото из личного архива А.Е. Сузюмова.</a:t>
            </a:r>
          </a:p>
        </p:txBody>
      </p:sp>
    </p:spTree>
    <p:extLst>
      <p:ext uri="{BB962C8B-B14F-4D97-AF65-F5344CB8AC3E}">
        <p14:creationId xmlns:p14="http://schemas.microsoft.com/office/powerpoint/2010/main" val="3136515785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76" y="260648"/>
            <a:ext cx="7703820" cy="5257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7036" y="5648464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Переговоры Е.М. Сузюмова (в дальнем ряду слева) с японскими учеными о совместных работах в океане. 1966 год.</a:t>
            </a:r>
          </a:p>
          <a:p>
            <a:r>
              <a:rPr lang="ru-RU" sz="1800" dirty="0"/>
              <a:t>Фото из личного архива А.Е. Сузюмова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2313536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238" y="377890"/>
            <a:ext cx="5829300" cy="6131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725" y="1268760"/>
            <a:ext cx="284885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Евгений Матвеевич </a:t>
            </a:r>
            <a:endParaRPr lang="ru-RU" sz="2400" dirty="0" smtClean="0"/>
          </a:p>
          <a:p>
            <a:r>
              <a:rPr lang="ru-RU" sz="2400" dirty="0" err="1" smtClean="0"/>
              <a:t>Сузюмов</a:t>
            </a:r>
            <a:r>
              <a:rPr lang="ru-RU" sz="2400" dirty="0" smtClean="0"/>
              <a:t> (</a:t>
            </a:r>
            <a:r>
              <a:rPr lang="ru-RU" sz="2400" dirty="0"/>
              <a:t>слева) </a:t>
            </a:r>
            <a:endParaRPr lang="ru-RU" sz="2400" dirty="0" smtClean="0"/>
          </a:p>
          <a:p>
            <a:r>
              <a:rPr lang="ru-RU" sz="2400" dirty="0" smtClean="0"/>
              <a:t>и </a:t>
            </a:r>
            <a:r>
              <a:rPr lang="ru-RU" sz="2400" dirty="0"/>
              <a:t>Иван Дмитриевич </a:t>
            </a:r>
          </a:p>
          <a:p>
            <a:r>
              <a:rPr lang="ru-RU" sz="2400" dirty="0"/>
              <a:t>Папанин. 1968 год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1800" dirty="0"/>
              <a:t>Фото А.Е. Сузюмова 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62643061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477927" y="1124744"/>
            <a:ext cx="443884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Евгений Матвеевич </a:t>
            </a:r>
            <a:r>
              <a:rPr lang="ru-RU" sz="2000" dirty="0" err="1"/>
              <a:t>Сузюмов</a:t>
            </a:r>
            <a:r>
              <a:rPr lang="ru-RU" sz="2000" dirty="0"/>
              <a:t> (слева) и </a:t>
            </a:r>
          </a:p>
          <a:p>
            <a:r>
              <a:rPr lang="ru-RU" sz="2000" dirty="0"/>
              <a:t>главный морской инспектор АН СССР </a:t>
            </a:r>
          </a:p>
          <a:p>
            <a:r>
              <a:rPr lang="ru-RU" sz="2000" dirty="0"/>
              <a:t>Сергей Илларионович Ушаков у бюста </a:t>
            </a:r>
          </a:p>
          <a:p>
            <a:r>
              <a:rPr lang="ru-RU" sz="2000" dirty="0"/>
              <a:t>советскому «полярнику №1»</a:t>
            </a:r>
          </a:p>
          <a:p>
            <a:r>
              <a:rPr lang="ru-RU" sz="2000" dirty="0"/>
              <a:t>И.Д. Папанину. Севастополь, 1965 год.</a:t>
            </a:r>
          </a:p>
          <a:p>
            <a:endParaRPr lang="ru-RU" sz="1800" dirty="0"/>
          </a:p>
          <a:p>
            <a:r>
              <a:rPr lang="ru-RU" sz="1800" dirty="0"/>
              <a:t>Фото из личного архива А.Е. Сузюмова</a:t>
            </a:r>
          </a:p>
          <a:p>
            <a:endParaRPr lang="ru-RU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C009F14-EFDD-2523-7297-FDD070481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60" y="332656"/>
            <a:ext cx="4794739" cy="62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54470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6" y="290705"/>
            <a:ext cx="3888432" cy="6085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0660" y="1268760"/>
            <a:ext cx="5323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Евгений Матвеевич </a:t>
            </a:r>
            <a:r>
              <a:rPr lang="ru-RU" sz="2400" dirty="0" err="1"/>
              <a:t>Сузюмов</a:t>
            </a:r>
            <a:r>
              <a:rPr lang="ru-RU" sz="2400" dirty="0"/>
              <a:t> </a:t>
            </a:r>
          </a:p>
          <a:p>
            <a:r>
              <a:rPr lang="ru-RU" sz="2400" dirty="0"/>
              <a:t>с наградами. 1978 г. </a:t>
            </a:r>
          </a:p>
          <a:p>
            <a:r>
              <a:rPr lang="ru-RU" sz="1800" dirty="0"/>
              <a:t>Фото из личного архива А.Е. Сузюмова </a:t>
            </a:r>
          </a:p>
          <a:p>
            <a:r>
              <a:rPr lang="ru-RU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8619542"/>
      </p:ext>
    </p:extLst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265303" y="6125517"/>
            <a:ext cx="5105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Книги Евгения Матвеевича </a:t>
            </a:r>
            <a:r>
              <a:rPr lang="ru-RU" sz="2400" dirty="0" err="1" smtClean="0"/>
              <a:t>Сузюмова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64" y="270094"/>
            <a:ext cx="2302182" cy="3063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1" y="3469157"/>
            <a:ext cx="1603888" cy="2686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30" y="3458579"/>
            <a:ext cx="1827758" cy="2650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82" y="3453429"/>
            <a:ext cx="1912375" cy="26720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49" y="724611"/>
            <a:ext cx="1620809" cy="2467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6" y="936180"/>
            <a:ext cx="1722984" cy="2409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28" y="244937"/>
            <a:ext cx="2142733" cy="31010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49" y="3469156"/>
            <a:ext cx="1957782" cy="26865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85" y="214214"/>
            <a:ext cx="2030492" cy="31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2519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18" y="2996951"/>
            <a:ext cx="4680520" cy="3726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988" y="4725144"/>
            <a:ext cx="4877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Справа: Е.М. Сузюмов с женой Златой </a:t>
            </a:r>
          </a:p>
          <a:p>
            <a:r>
              <a:rPr lang="ru-RU" sz="2000" dirty="0"/>
              <a:t>после свадьбы, 1936 г. </a:t>
            </a:r>
          </a:p>
          <a:p>
            <a:r>
              <a:rPr lang="ru-RU" sz="2000" dirty="0"/>
              <a:t>Фото из личного архива А.Е. Сузюмова.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249" y="396317"/>
            <a:ext cx="4727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Слева: Евгений Сузюмов с сестрами и мамой, 1927 г. Фото сделано в Пензе перед отъездом Евгения в Москву. </a:t>
            </a:r>
          </a:p>
          <a:p>
            <a:r>
              <a:rPr lang="ru-RU" sz="2000" dirty="0"/>
              <a:t>Из личного архива А.Е. Сузюмова.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75CEDBC-D74A-4AAE-1463-591077EF4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7" y="385580"/>
            <a:ext cx="5116263" cy="36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55207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60" y="131240"/>
            <a:ext cx="7854178" cy="5576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8730" y="5707400"/>
            <a:ext cx="8661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/>
              <a:t>Почтовая карточка Почты России «Евгений Матвеевич Сузюмов (1908-1998), </a:t>
            </a:r>
          </a:p>
          <a:p>
            <a:pPr algn="ctr"/>
            <a:r>
              <a:rPr lang="ru-RU" sz="2000" dirty="0"/>
              <a:t>полярный исследователь», выпущенная в 2016 г. в память о заслуженном </a:t>
            </a:r>
          </a:p>
          <a:p>
            <a:pPr algn="ctr"/>
            <a:r>
              <a:rPr lang="ru-RU" sz="2000" dirty="0"/>
              <a:t>пензенском исследователе Арктики, Антарктики и Мирового океана.</a:t>
            </a:r>
          </a:p>
        </p:txBody>
      </p:sp>
    </p:spTree>
    <p:extLst>
      <p:ext uri="{BB962C8B-B14F-4D97-AF65-F5344CB8AC3E}">
        <p14:creationId xmlns:p14="http://schemas.microsoft.com/office/powerpoint/2010/main" val="3414556826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40" y="404664"/>
            <a:ext cx="6396203" cy="4797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9044" y="5589240"/>
            <a:ext cx="8736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Памятная доска </a:t>
            </a:r>
            <a:r>
              <a:rPr lang="ru-RU" sz="2400" dirty="0" err="1" smtClean="0"/>
              <a:t>Е.М.Сузюмова</a:t>
            </a:r>
            <a:r>
              <a:rPr lang="ru-RU" sz="2400" dirty="0" smtClean="0"/>
              <a:t> на здании гимназии №4 в г. Пенза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40255940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47156" y="2636912"/>
            <a:ext cx="75934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/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0296898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004" y="5805264"/>
            <a:ext cx="553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…...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0" y="290115"/>
            <a:ext cx="4411062" cy="5912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7476" y="290116"/>
            <a:ext cx="5359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Слева: Е.М. Сузюмов в Узбекистане на пред-дипломной практике (1930 г.). После института он возглавил полевую генетическую лаборато-рию. В связи с охватившим страну голодом, в 1932 г. был вынужден оставить работу по специальности и вернулся в Москву. В наркомате совхозов (фото внизу) он стал помощником наркома (фото из архива А.Е. Сузюмова).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92C44A5-4A99-5B19-97C8-B79F87743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96" y="3152438"/>
            <a:ext cx="3024336" cy="358662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2" y="242907"/>
            <a:ext cx="7200035" cy="5418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079" y="5661248"/>
            <a:ext cx="9926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/>
              <a:t>Нижний ряд (слева направо): С.Шапошников, И.Д.Папанин, Е.М.Сузюмов (помощник уплномочен-ного ГКО и одновременно заместитель начальника штаба Западного сектора Арктики). Верхний ряд (слева направо): В.Котомкин, Г.Чумак. 1945 гг. Из личного архива А.Е. Сузюмова.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7987974" y="242907"/>
            <a:ext cx="19800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Началась Великая Отечественная война.</a:t>
            </a:r>
          </a:p>
          <a:p>
            <a:r>
              <a:rPr lang="ru-RU" sz="1800" dirty="0"/>
              <a:t>На фото: коллективный портрет штаба Ивана Дмитриевича Папанина – уполномоченного Государственного</a:t>
            </a:r>
          </a:p>
          <a:p>
            <a:r>
              <a:rPr lang="ru-RU" sz="1800" dirty="0"/>
              <a:t>Комитета Обороны по перевозкам на Севере. </a:t>
            </a:r>
          </a:p>
        </p:txBody>
      </p:sp>
    </p:spTree>
    <p:extLst>
      <p:ext uri="{BB962C8B-B14F-4D97-AF65-F5344CB8AC3E}">
        <p14:creationId xmlns:p14="http://schemas.microsoft.com/office/powerpoint/2010/main" val="207228676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77C59-58CB-47F1-A94C-3B387C447B05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8" y="188640"/>
            <a:ext cx="7632848" cy="5412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3140" y="5601023"/>
            <a:ext cx="8949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Советский северный морской караван в походе. </a:t>
            </a:r>
          </a:p>
          <a:p>
            <a:r>
              <a:rPr lang="ru-RU" sz="1800" dirty="0"/>
              <a:t>Фото Министерства обороны России. Источник:</a:t>
            </a:r>
            <a:r>
              <a:rPr lang="en-US" sz="1800" dirty="0"/>
              <a:t> URL: </a:t>
            </a:r>
            <a:r>
              <a:rPr lang="ru-RU" sz="1800" dirty="0"/>
              <a:t>https://mil.ru/winner_may/history/more.htm?id=12210316@cmsArticl</a:t>
            </a:r>
            <a:r>
              <a:rPr lang="en-US" sz="1800" dirty="0"/>
              <a:t>.</a:t>
            </a:r>
            <a:r>
              <a:rPr lang="ru-RU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59278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0">
          <a:gsLst>
            <a:gs pos="0">
              <a:srgbClr val="1F497D">
                <a:lumMod val="60000"/>
                <a:lumOff val="40000"/>
              </a:srgbClr>
            </a:gs>
            <a:gs pos="13000">
              <a:srgbClr val="1F497D">
                <a:lumMod val="20000"/>
                <a:lumOff val="80000"/>
              </a:srgbClr>
            </a:gs>
            <a:gs pos="28000">
              <a:srgbClr val="1F497D">
                <a:lumMod val="60000"/>
                <a:lumOff val="40000"/>
              </a:srgbClr>
            </a:gs>
            <a:gs pos="42999">
              <a:srgbClr val="1F497D">
                <a:lumMod val="20000"/>
                <a:lumOff val="80000"/>
              </a:srgbClr>
            </a:gs>
            <a:gs pos="58000">
              <a:srgbClr val="1F497D">
                <a:lumMod val="60000"/>
                <a:lumOff val="40000"/>
              </a:srgbClr>
            </a:gs>
            <a:gs pos="72000">
              <a:srgbClr val="1F497D">
                <a:lumMod val="20000"/>
                <a:lumOff val="80000"/>
              </a:srgbClr>
            </a:gs>
            <a:gs pos="87000">
              <a:srgbClr val="1F497D">
                <a:lumMod val="60000"/>
                <a:lumOff val="40000"/>
              </a:srgbClr>
            </a:gs>
            <a:gs pos="100000">
              <a:srgbClr val="1F497D">
                <a:lumMod val="20000"/>
                <a:lumOff val="80000"/>
                <a:alpha val="0"/>
              </a:srgbClr>
            </a:gs>
          </a:gsLst>
          <a:lin ang="4800000" scaled="0"/>
          <a:tileRect/>
        </a:gradFill>
        <a:ln w="9525" cap="flat" cmpd="sng" algn="ctr">
          <a:solidFill>
            <a:srgbClr val="00642D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 prstMaterial="dkEdge">
          <a:bevelT/>
        </a:sp3d>
      </a:spPr>
      <a:bodyPr lIns="103114" tIns="51554" rIns="103114" bIns="51554">
        <a:spAutoFit/>
      </a:bodyPr>
      <a:lstStyle>
        <a:defPPr algn="ctr" defTabSz="821786">
          <a:defRPr sz="1400" b="1" kern="0" dirty="0">
            <a:ln w="18000">
              <a:solidFill>
                <a:srgbClr val="FFFF00"/>
              </a:solidFill>
              <a:prstDash val="solid"/>
              <a:miter lim="800000"/>
            </a:ln>
            <a:solidFill>
              <a:srgbClr val="FFC000"/>
            </a:solidFill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19875</TotalTime>
  <Words>2769</Words>
  <Application>Microsoft Office PowerPoint</Application>
  <PresentationFormat>Слайд 35 мм</PresentationFormat>
  <Paragraphs>312</Paragraphs>
  <Slides>62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6" baseType="lpstr">
      <vt:lpstr>Arial</vt:lpstr>
      <vt:lpstr>Calibri</vt:lpstr>
      <vt:lpstr>Times New Roman</vt:lpstr>
      <vt:lpstr>9_Тема Office</vt:lpstr>
      <vt:lpstr>Презентация PowerPoint</vt:lpstr>
      <vt:lpstr>Презентация PowerPoint</vt:lpstr>
      <vt:lpstr>Евгений Матвеевич Сузюмов</vt:lpstr>
      <vt:lpstr>Евгений Матвеевич Сузюмов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1395</cp:revision>
  <cp:lastPrinted>2017-10-18T09:28:35Z</cp:lastPrinted>
  <dcterms:created xsi:type="dcterms:W3CDTF">2015-04-15T17:41:08Z</dcterms:created>
  <dcterms:modified xsi:type="dcterms:W3CDTF">2023-03-11T10:43:59Z</dcterms:modified>
</cp:coreProperties>
</file>