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25" r:id="rId2"/>
    <p:sldId id="344" r:id="rId3"/>
    <p:sldId id="345" r:id="rId4"/>
    <p:sldId id="384" r:id="rId5"/>
    <p:sldId id="350" r:id="rId6"/>
    <p:sldId id="361" r:id="rId7"/>
    <p:sldId id="352" r:id="rId8"/>
    <p:sldId id="362" r:id="rId9"/>
    <p:sldId id="386" r:id="rId10"/>
    <p:sldId id="385" r:id="rId11"/>
    <p:sldId id="341" r:id="rId12"/>
  </p:sldIdLst>
  <p:sldSz cx="12801600" cy="9601200" type="A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6538B"/>
    <a:srgbClr val="00B050"/>
    <a:srgbClr val="70AD47"/>
    <a:srgbClr val="ED7D31"/>
    <a:srgbClr val="A6A6A6"/>
    <a:srgbClr val="0070C0"/>
    <a:srgbClr val="C00000"/>
    <a:srgbClr val="7030A0"/>
    <a:srgbClr val="FFD966"/>
    <a:srgbClr val="4D897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93" autoAdjust="0"/>
    <p:restoredTop sz="96374" autoAdjust="0"/>
  </p:normalViewPr>
  <p:slideViewPr>
    <p:cSldViewPr snapToGrid="0">
      <p:cViewPr varScale="1">
        <p:scale>
          <a:sx n="72" d="100"/>
          <a:sy n="72" d="100"/>
        </p:scale>
        <p:origin x="-1080" y="-82"/>
      </p:cViewPr>
      <p:guideLst>
        <p:guide orient="horz" pos="3024"/>
        <p:guide pos="40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F8A6D-4200-41FB-B43B-75D8319456DC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1D4EC-5389-42C1-81B1-7264F64C79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589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8347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38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308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053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353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813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057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01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021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973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073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7CAB8-7D6A-4C1A-A854-1B32BFC9FC24}" type="datetimeFigureOut">
              <a:rPr lang="ru-RU" smtClean="0"/>
              <a:pPr/>
              <a:t>11.12.2021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AE853-A50A-4A7A-842A-2036EFEDA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118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Силуэт Калининград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9823" y="6904075"/>
            <a:ext cx="4739316" cy="24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2515704"/>
            <a:ext cx="12801600" cy="578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9951" tIns="59975" rIns="119951" bIns="59975">
            <a:spAutoFit/>
          </a:bodyPr>
          <a:lstStyle/>
          <a:p>
            <a:pPr indent="354013" algn="ctr" defTabSz="1200150"/>
            <a:r>
              <a:rPr lang="ru-RU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Круглый стол  в АО «Балт АГП», посвященный светлой памяти доктора геолого-минералогических наук, профессора, Заслуженного деятеля науки Российской Федерации  В.В.Орленка </a:t>
            </a:r>
          </a:p>
          <a:p>
            <a:pPr indent="354013" defTabSz="1200150"/>
            <a:endParaRPr lang="ru-RU" sz="3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4013" algn="ctr" defTabSz="1200150"/>
            <a:r>
              <a:rPr lang="ru-RU" sz="3200" b="1" i="1" dirty="0" smtClean="0">
                <a:solidFill>
                  <a:srgbClr val="0070C0"/>
                </a:solidFill>
              </a:rPr>
              <a:t>Советник генерального директора АО "Роскартография" по взаимодействию с органами государственной власти Калининградской области   М.С. Шевня</a:t>
            </a:r>
          </a:p>
          <a:p>
            <a:pPr indent="354013" defTabSz="1200150"/>
            <a:endParaRPr lang="ru-RU" sz="3600" b="1" i="1" dirty="0" smtClean="0">
              <a:solidFill>
                <a:srgbClr val="06538B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4013" defTabSz="1200150"/>
            <a:endParaRPr lang="ru-RU" sz="3600" b="1" i="1" dirty="0" smtClean="0">
              <a:solidFill>
                <a:srgbClr val="06538B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4013" defTabSz="1200150"/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10 декабря  </a:t>
            </a:r>
            <a: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sz="3600" b="1" i="1" dirty="0">
                <a:solidFill>
                  <a:srgbClr val="06538B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>
                <a:solidFill>
                  <a:srgbClr val="06538B"/>
                </a:solidFill>
                <a:latin typeface="Times New Roman" pitchFamily="18" charset="0"/>
                <a:cs typeface="Times New Roman" pitchFamily="18" charset="0"/>
              </a:rPr>
              <a:t>			                          </a:t>
            </a:r>
            <a: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г. Калининград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619139" y="467663"/>
            <a:ext cx="2999146" cy="1932305"/>
            <a:chOff x="3515" y="119"/>
            <a:chExt cx="1316" cy="870"/>
          </a:xfrm>
        </p:grpSpPr>
        <p:graphicFrame>
          <p:nvGraphicFramePr>
            <p:cNvPr id="1026" name="Object 5"/>
            <p:cNvGraphicFramePr>
              <a:graphicFrameLocks noChangeAspect="1"/>
            </p:cNvGraphicFramePr>
            <p:nvPr/>
          </p:nvGraphicFramePr>
          <p:xfrm>
            <a:off x="3833" y="119"/>
            <a:ext cx="998" cy="599"/>
          </p:xfrm>
          <a:graphic>
            <a:graphicData uri="http://schemas.openxmlformats.org/presentationml/2006/ole">
              <p:oleObj spid="_x0000_s2050" r:id="rId4" imgW="895001" imgH="609524" progId="PBrush">
                <p:embed/>
              </p:oleObj>
            </a:graphicData>
          </a:graphic>
        </p:graphicFrame>
        <p:sp>
          <p:nvSpPr>
            <p:cNvPr id="1031" name="Text Box 12"/>
            <p:cNvSpPr txBox="1">
              <a:spLocks noChangeArrowheads="1"/>
            </p:cNvSpPr>
            <p:nvPr/>
          </p:nvSpPr>
          <p:spPr bwMode="auto">
            <a:xfrm>
              <a:off x="3515" y="754"/>
              <a:ext cx="131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9951" tIns="59975" rIns="119951" bIns="59975">
              <a:spAutoFit/>
            </a:bodyPr>
            <a:lstStyle/>
            <a:p>
              <a:pPr defTabSz="1200150"/>
              <a:r>
                <a:rPr lang="ru-RU" sz="2600" b="1" dirty="0">
                  <a:solidFill>
                    <a:srgbClr val="06538B"/>
                  </a:solidFill>
                </a:rPr>
                <a:t>   </a:t>
              </a:r>
              <a:r>
                <a:rPr lang="ru-RU" sz="2600" b="1" dirty="0" smtClean="0">
                  <a:solidFill>
                    <a:srgbClr val="06538B"/>
                  </a:solidFill>
                </a:rPr>
                <a:t>    АО  </a:t>
              </a:r>
              <a:r>
                <a:rPr lang="ru-RU" sz="2600" b="1" dirty="0">
                  <a:solidFill>
                    <a:srgbClr val="06538B"/>
                  </a:solidFill>
                </a:rPr>
                <a:t>«Балт АГП»</a:t>
              </a:r>
            </a:p>
          </p:txBody>
        </p:sp>
      </p:grpSp>
      <p:pic>
        <p:nvPicPr>
          <p:cNvPr id="1030" name="Picture 10" descr="logo-horiz-col-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140" y="411222"/>
            <a:ext cx="5491372" cy="155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093" y="1287886"/>
            <a:ext cx="1196447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 indent="449263"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 indent="449263"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 indent="449263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 связи с тем, что в настоящее время рассматривается  вопрос об переиздании Атласа Калининградской области и включении в него карт, не вошедших в 1-е издание,  вношу предложение  нынешнему поколению Калининградских географов, геодезистов и картографов продолжить начатую работу по законодательному  установлению наименований впадин на оз.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Виштынецкое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и одной из впадин, самой глубокой (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«Северной», глубина 54 м) присвоить имя ее первооткрывателя –  профессора В.В. Орленка и это будет хорошей памятью  о нем, 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выдающемся ученом и талантливом организаторе.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560320" y="427347"/>
            <a:ext cx="9068557" cy="178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9951" tIns="59975" rIns="119951" bIns="59975">
            <a:spAutoFit/>
          </a:bodyPr>
          <a:lstStyle/>
          <a:p>
            <a:pPr algn="ctr" defTabSz="1200150" eaLnBrk="0" hangingPunct="0"/>
            <a:r>
              <a:rPr lang="ru-RU" sz="5400" b="1" i="1">
                <a:solidFill>
                  <a:srgbClr val="FF3399"/>
                </a:solidFill>
                <a:latin typeface="Times New Roman" pitchFamily="18" charset="0"/>
              </a:rPr>
              <a:t>Спасибо </a:t>
            </a:r>
          </a:p>
          <a:p>
            <a:pPr algn="ctr" defTabSz="1200150" eaLnBrk="0" hangingPunct="0"/>
            <a:r>
              <a:rPr lang="ru-RU" sz="5400" b="1" i="1">
                <a:solidFill>
                  <a:srgbClr val="FF3399"/>
                </a:solidFill>
                <a:latin typeface="Times New Roman" pitchFamily="18" charset="0"/>
              </a:rPr>
              <a:t>за внимание!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426720" y="3703005"/>
            <a:ext cx="5470188" cy="187354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236 010 г. Калининград</a:t>
            </a:r>
            <a:b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пр. Победы, 161</a:t>
            </a:r>
            <a:r>
              <a:rPr lang="ru-RU" sz="3600" b="1" i="1" dirty="0" smtClean="0">
                <a:solidFill>
                  <a:srgbClr val="000066"/>
                </a:solidFill>
              </a:rPr>
              <a:t/>
            </a:r>
            <a:br>
              <a:rPr lang="ru-RU" sz="3600" b="1" i="1" dirty="0" smtClean="0">
                <a:solidFill>
                  <a:srgbClr val="000066"/>
                </a:solidFill>
              </a:rPr>
            </a:br>
            <a:endParaRPr lang="ru-RU" sz="3600" b="1" i="1" dirty="0" smtClean="0">
              <a:solidFill>
                <a:srgbClr val="008000"/>
              </a:solidFill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7894321" y="2971272"/>
          <a:ext cx="3094476" cy="1830336"/>
        </p:xfrm>
        <a:graphic>
          <a:graphicData uri="http://schemas.openxmlformats.org/presentationml/2006/ole">
            <p:oleObj spid="_x0000_s22530" name="Рисунок" r:id="rId3" imgW="759246" imgH="531372" progId="Word.Picture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500671" y="4708882"/>
            <a:ext cx="5974080" cy="67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9951" tIns="59975" rIns="119951" bIns="59975">
            <a:spAutoFit/>
          </a:bodyPr>
          <a:lstStyle/>
          <a:p>
            <a:pPr algn="ctr" defTabSz="1200150"/>
            <a:r>
              <a:rPr lang="ru-RU" sz="3600" b="1" dirty="0">
                <a:solidFill>
                  <a:srgbClr val="000066"/>
                </a:solidFill>
              </a:rPr>
              <a:t>АО «Балт АГП»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7441" y="5440614"/>
            <a:ext cx="6081516" cy="384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logo-horiz-col-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88" y="3424879"/>
            <a:ext cx="5491372" cy="155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700" y="6465195"/>
            <a:ext cx="12286444" cy="317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Светлой памяти доктора геолого-минералогических наук, профессора, с 1991 по 2011 годы - декана факультета географии и геоэкологии БФУ им. И. Канта, с 2001 по 2015 годы  возглавлявшего Калининградское региональное отделение Русского географического общества (КРО РГО), с 2016 г.- почетного председателя (КРО РГО), Заслуженного деятеля науки Российской Федерации 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о с в я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щ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а е т с я.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3" name="Picture 3" descr="D:\Users\Shevnya\Desktop\orlenok-0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3966" y="218941"/>
            <a:ext cx="4997003" cy="6117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08" y="0"/>
            <a:ext cx="12196293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Уважаемые коллеги, дорогие друзья!</a:t>
            </a:r>
          </a:p>
          <a:p>
            <a:pPr algn="ctr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Провожая в последний путь  5 (пять) лет  тому, мы  говорили, что светлую память об этом выдающемся ученом и талантливом организаторе  мы сохраним навсегда и сегодня собравшись в этом зале мы можем с уверенностью говорить, что с о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а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я е м.</a:t>
            </a:r>
          </a:p>
          <a:p>
            <a:pPr algn="just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С Вячеслав Владимировичем  мои жизненные координаты  пересеклись в начале 80-х годов, когда я преподавал геодезию и картографию в то время на географическом факультете  Калининградского университета.</a:t>
            </a:r>
          </a:p>
          <a:p>
            <a:pPr algn="just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 </a:t>
            </a:r>
          </a:p>
          <a:p>
            <a:pPr algn="just"/>
            <a:endParaRPr lang="ru-RU" sz="24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08" y="0"/>
            <a:ext cx="12196293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4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just"/>
            <a:endParaRPr lang="ru-RU" sz="24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Уже тогда среди плеяды выдающихся ученых – географов того времени  (д.г.н. Литвин В.М.,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д.ф.м.н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Пака В.Т.,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д.г.м.н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. Емельянов Е.М., д.г.н.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Федорорв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Г.М., проф. Кучерявый </a:t>
            </a:r>
            <a:r>
              <a:rPr lang="ru-RU" sz="2800" b="1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П.П.-декан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географического факультета того времени и др.) восходила звезда Орленка В.В., тогда еще молодого кандидата наук.</a:t>
            </a:r>
          </a:p>
          <a:p>
            <a:pPr algn="just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Во время общения с ним, подкупало его нестандартное  мышление  и виденье многих вопросов, к тому же запомнился он мне как неравнодушный  и непримиримый к недостаткам, и неважно кто это был уборщица или лаборант, студент или аспирант или другие сотрудники, видя недостатки и упущения в работе или учебе, он не проходил мимо и как говориться не давал спуска.  </a:t>
            </a:r>
          </a:p>
          <a:p>
            <a:pPr algn="just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 </a:t>
            </a:r>
          </a:p>
          <a:p>
            <a:pPr algn="just"/>
            <a:endParaRPr lang="ru-RU" sz="24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1972" y="0"/>
            <a:ext cx="12119020" cy="1106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just"/>
            <a:r>
              <a:rPr lang="ru-RU" sz="24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 распадом СССР пополнение АО «Балт АГП» специалистами по направлению – выпускниками профильных ВУЗОВ и техникумов прекратилось,   и пополнение  предприятия специалистами стало происходить в основном  за счет выпускников географического факультета БФУ им. И. Канта с установлением более тесных контактов с университетом.</a:t>
            </a:r>
          </a:p>
          <a:p>
            <a:pPr algn="just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	Достаточно сказать, что в настоящее время выпускники БФУ им. И.Канта составляют  55% производственного состава АО «Балт АГП», или 30 % от общего количества работающих на предприятии.</a:t>
            </a:r>
          </a:p>
          <a:p>
            <a:pPr algn="just"/>
            <a:endParaRPr lang="ru-RU" sz="2800" b="1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Выпускники университета  имея достаточно высокую компьютерную подготовку, однако испытывают недостаток базовых знаний  и практических навыков по специальным дисциплинам: геодезии, картографии, фотограмметрии, у них нет так же  достаточных  навыков по работе со специальными программными комплексами цифрового картографирования и  фотограмметрической обработке материалов дистанционного зондирования Земли, установленных на предприятии. </a:t>
            </a:r>
            <a:endParaRPr lang="ru-RU" sz="2800" b="1" i="1" baseline="-250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800" b="1" i="1" baseline="-250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b="1" i="1" baseline="-250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b="1" i="1" baseline="-250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b="1" i="1" baseline="-250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b="1" i="1" baseline="-250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b="1" i="1" baseline="-250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Users\Shevnya\Documents\Конференции_Собрания_Коллегии_Балт АГП\Коллегия_БалтАГП_2007\Фото_Коллегия07\USBDISKPRO\Фото_Молчанов\18 сентября2007\IMG_4953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41" y="193184"/>
            <a:ext cx="12286445" cy="8757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26" y="0"/>
            <a:ext cx="6104585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68225" y="0"/>
            <a:ext cx="5589431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Users\Shevnya\Desktop\Атлас КО_Обл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404" y="0"/>
            <a:ext cx="6305989" cy="9375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7594" y="218940"/>
            <a:ext cx="6194738" cy="886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112102" y="754913"/>
            <a:ext cx="33173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Виштынецкое</a:t>
            </a:r>
            <a:r>
              <a:rPr lang="ru-RU" sz="2400" b="1" dirty="0" smtClean="0"/>
              <a:t> озеро – объект исследований под руководством профессора В.В. Орленка</a:t>
            </a:r>
            <a:endParaRPr lang="ru-RU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14833</TotalTime>
  <Words>164</Words>
  <Application>Microsoft Office PowerPoint</Application>
  <PresentationFormat>A3 (297x420 мм)</PresentationFormat>
  <Paragraphs>48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Рисунок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                236 010 г. Калининград пр. Победы, 161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Викторович Шевченко</dc:creator>
  <cp:lastModifiedBy>gennady_fedorov@mail.ru</cp:lastModifiedBy>
  <cp:revision>1024</cp:revision>
  <cp:lastPrinted>2021-03-15T12:54:48Z</cp:lastPrinted>
  <dcterms:created xsi:type="dcterms:W3CDTF">2019-04-23T13:37:43Z</dcterms:created>
  <dcterms:modified xsi:type="dcterms:W3CDTF">2021-12-11T21:39:01Z</dcterms:modified>
</cp:coreProperties>
</file>