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  <p:sldMasterId id="2147483828" r:id="rId3"/>
    <p:sldMasterId id="2147483840" r:id="rId4"/>
    <p:sldMasterId id="214748388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3E45-8023-4A47-9BF3-B40DA30CB6C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C22B-FC49-4826-8B6C-699F16551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3E45-8023-4A47-9BF3-B40DA30CB6C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C22B-FC49-4826-8B6C-699F16551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3E45-8023-4A47-9BF3-B40DA30CB6C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C22B-FC49-4826-8B6C-699F16551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24.04.2021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24.04.2021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24.04.2021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24.04.2021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24.04.2021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24.04.2021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24.04.2021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24.04.2021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3E45-8023-4A47-9BF3-B40DA30CB6C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C22B-FC49-4826-8B6C-699F16551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24.04.2021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24.04.2021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24.04.2021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66487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3E45-8023-4A47-9BF3-B40DA30CB6C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C22B-FC49-4826-8B6C-699F16551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3285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3E45-8023-4A47-9BF3-B40DA30CB6C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C22B-FC49-4826-8B6C-699F16551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77894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3E45-8023-4A47-9BF3-B40DA30CB6C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C22B-FC49-4826-8B6C-699F16551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8400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3E45-8023-4A47-9BF3-B40DA30CB6C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C22B-FC49-4826-8B6C-699F16551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1749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3E45-8023-4A47-9BF3-B40DA30CB6C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C22B-FC49-4826-8B6C-699F16551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523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3E45-8023-4A47-9BF3-B40DA30CB6C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C22B-FC49-4826-8B6C-699F16551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694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3E45-8023-4A47-9BF3-B40DA30CB6C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C22B-FC49-4826-8B6C-699F16551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430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3E45-8023-4A47-9BF3-B40DA30CB6C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C22B-FC49-4826-8B6C-699F16551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8400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3E45-8023-4A47-9BF3-B40DA30CB6C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C22B-FC49-4826-8B6C-699F16551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74311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3E45-8023-4A47-9BF3-B40DA30CB6C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C22B-FC49-4826-8B6C-699F16551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2574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3E45-8023-4A47-9BF3-B40DA30CB6C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C22B-FC49-4826-8B6C-699F16551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80411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3E45-8023-4A47-9BF3-B40DA30CB6C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C22B-FC49-4826-8B6C-699F16551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2860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24.04.2021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654966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24.04.2021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01060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24.04.2021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019010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24.04.2021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18347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24.04.2021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357842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24.04.2021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23515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3E45-8023-4A47-9BF3-B40DA30CB6C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C22B-FC49-4826-8B6C-699F16551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17496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24.04.2021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512917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24.04.2021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933669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24.04.2021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62493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24.04.2021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986998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24.04.2021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664872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3E45-8023-4A47-9BF3-B40DA30CB6C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C22B-FC49-4826-8B6C-699F1655135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98" b="49451"/>
          <a:stretch/>
        </p:blipFill>
        <p:spPr>
          <a:xfrm flipV="1">
            <a:off x="0" y="1214718"/>
            <a:ext cx="9144000" cy="56432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218"/>
          <a:stretch/>
        </p:blipFill>
        <p:spPr>
          <a:xfrm flipV="1">
            <a:off x="-2689" y="0"/>
            <a:ext cx="9144000" cy="1752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  <a:gradFill>
            <a:gsLst>
              <a:gs pos="23800">
                <a:srgbClr val="FFFFFF">
                  <a:alpha val="53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19728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3E45-8023-4A47-9BF3-B40DA30CB6C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C22B-FC49-4826-8B6C-699F16551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95004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3E45-8023-4A47-9BF3-B40DA30CB6C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C22B-FC49-4826-8B6C-699F16551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47129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3E45-8023-4A47-9BF3-B40DA30CB6C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C22B-FC49-4826-8B6C-699F16551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60385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3E45-8023-4A47-9BF3-B40DA30CB6C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C22B-FC49-4826-8B6C-699F16551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5576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3E45-8023-4A47-9BF3-B40DA30CB6C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C22B-FC49-4826-8B6C-699F16551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5238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3E45-8023-4A47-9BF3-B40DA30CB6C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C22B-FC49-4826-8B6C-699F16551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66351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3E45-8023-4A47-9BF3-B40DA30CB6C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C22B-FC49-4826-8B6C-699F16551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6509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3E45-8023-4A47-9BF3-B40DA30CB6C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C22B-FC49-4826-8B6C-699F16551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66899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3E45-8023-4A47-9BF3-B40DA30CB6C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C22B-FC49-4826-8B6C-699F16551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82523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3E45-8023-4A47-9BF3-B40DA30CB6C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C22B-FC49-4826-8B6C-699F16551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65938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3E45-8023-4A47-9BF3-B40DA30CB6C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C22B-FC49-4826-8B6C-699F16551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9767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3E45-8023-4A47-9BF3-B40DA30CB6C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C22B-FC49-4826-8B6C-699F16551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3E45-8023-4A47-9BF3-B40DA30CB6C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C22B-FC49-4826-8B6C-699F16551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3E45-8023-4A47-9BF3-B40DA30CB6C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C22B-FC49-4826-8B6C-699F16551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3E45-8023-4A47-9BF3-B40DA30CB6C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C22B-FC49-4826-8B6C-699F16551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83E45-8023-4A47-9BF3-B40DA30CB6C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C22B-FC49-4826-8B6C-699F16551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35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24.04.2021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83E45-8023-4A47-9BF3-B40DA30CB6C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C22B-FC49-4826-8B6C-699F16551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902"/>
            <a:ext cx="9144000" cy="68490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24.04.2021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83E45-8023-4A47-9BF3-B40DA30CB6C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C22B-FC49-4826-8B6C-699F1655135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9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32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96944" cy="3456384"/>
          </a:xfrm>
        </p:spPr>
        <p:txBody>
          <a:bodyPr>
            <a:norm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Тема лекции: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Социально-экономическая </a:t>
            </a:r>
            <a:r>
              <a:rPr lang="ru-RU" sz="4000" dirty="0" smtClean="0"/>
              <a:t>география</a:t>
            </a:r>
            <a:br>
              <a:rPr lang="ru-RU" sz="4000" dirty="0" smtClean="0"/>
            </a:br>
            <a:r>
              <a:rPr lang="ru-RU" sz="4000" dirty="0" smtClean="0"/>
              <a:t>вчера, сегодня, завтра.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848872" cy="2711152"/>
          </a:xfrm>
        </p:spPr>
        <p:txBody>
          <a:bodyPr>
            <a:normAutofit/>
          </a:bodyPr>
          <a:lstStyle/>
          <a:p>
            <a:pPr algn="r"/>
            <a:endParaRPr lang="ru-RU" sz="2400" dirty="0" smtClean="0"/>
          </a:p>
          <a:p>
            <a:pPr algn="r"/>
            <a:endParaRPr lang="ru-RU" sz="2400" dirty="0" smtClean="0"/>
          </a:p>
          <a:p>
            <a:pPr algn="r"/>
            <a:r>
              <a:rPr lang="ru-RU" sz="2400" dirty="0" smtClean="0"/>
              <a:t>доцент кафедры </a:t>
            </a:r>
          </a:p>
          <a:p>
            <a:pPr algn="r"/>
            <a:r>
              <a:rPr lang="ru-RU" sz="2400" dirty="0" smtClean="0"/>
              <a:t>социально-экономической географии </a:t>
            </a:r>
          </a:p>
          <a:p>
            <a:pPr algn="r"/>
            <a:r>
              <a:rPr lang="ru-RU" sz="2400" dirty="0" smtClean="0"/>
              <a:t>и </a:t>
            </a:r>
            <a:r>
              <a:rPr lang="ru-RU" sz="2400" dirty="0" err="1" smtClean="0"/>
              <a:t>регионоведения</a:t>
            </a:r>
            <a:r>
              <a:rPr lang="ru-RU" sz="2400" dirty="0" smtClean="0"/>
              <a:t> ВГУ</a:t>
            </a:r>
          </a:p>
          <a:p>
            <a:pPr algn="r"/>
            <a:r>
              <a:rPr lang="ru-RU" sz="2400" dirty="0" smtClean="0"/>
              <a:t>к.г.н. Сушкова О.Ю.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48532_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548680"/>
            <a:ext cx="7632848" cy="57246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-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476672"/>
            <a:ext cx="7776864" cy="58326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548680"/>
            <a:ext cx="7488832" cy="56166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48072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Среди современных географических наук в наиболее сложном положении оказалась социально-экономическая география – единственная общественная географическая наука в системе «наук о Земле». Она зарождается в 20-е годы двадцатого столетия (Н.Н. </a:t>
            </a:r>
            <a:r>
              <a:rPr lang="ru-RU" sz="2400" dirty="0" err="1" smtClean="0"/>
              <a:t>Баранский</a:t>
            </a:r>
            <a:r>
              <a:rPr lang="ru-RU" sz="2400" dirty="0" smtClean="0"/>
              <a:t>) – время перехода страны от рыночной капиталистической экономики к плановой.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Выделяются три этапа формирования науки: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504056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endParaRPr lang="ru-RU" sz="2400" dirty="0" smtClean="0"/>
          </a:p>
          <a:p>
            <a:pPr marL="457200" indent="-457200">
              <a:buNone/>
            </a:pPr>
            <a:r>
              <a:rPr lang="ru-RU" sz="2400" dirty="0" smtClean="0"/>
              <a:t>Первый этап - конец 19 – начало 20 века.</a:t>
            </a:r>
          </a:p>
          <a:p>
            <a:pPr marL="457200" indent="-457200">
              <a:buAutoNum type="arabicPeriod"/>
            </a:pPr>
            <a:endParaRPr lang="ru-RU" sz="2400" dirty="0" smtClean="0"/>
          </a:p>
          <a:p>
            <a:pPr marL="457200" indent="-457200">
              <a:buNone/>
            </a:pPr>
            <a:r>
              <a:rPr lang="ru-RU" sz="2400" dirty="0" smtClean="0"/>
              <a:t>Методология В.Э. </a:t>
            </a:r>
            <a:r>
              <a:rPr lang="ru-RU" sz="2400" dirty="0" err="1" smtClean="0"/>
              <a:t>Дена</a:t>
            </a:r>
            <a:r>
              <a:rPr lang="ru-RU" sz="2400" dirty="0" smtClean="0"/>
              <a:t> (1867-1933г.), профессор кафедры экономической географии, экономического отделения </a:t>
            </a:r>
            <a:r>
              <a:rPr lang="ru-RU" sz="2400" dirty="0" err="1" smtClean="0"/>
              <a:t>Петербурского</a:t>
            </a:r>
            <a:r>
              <a:rPr lang="ru-RU" sz="2400" dirty="0" smtClean="0"/>
              <a:t> политехнического института (первый вузовский курс в России по экономической географии).</a:t>
            </a:r>
          </a:p>
          <a:p>
            <a:pPr marL="457200" indent="-457200">
              <a:buNone/>
            </a:pPr>
            <a:endParaRPr lang="ru-RU" sz="2400" dirty="0" smtClean="0"/>
          </a:p>
          <a:p>
            <a:pPr marL="457200" indent="-457200"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ndex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548680"/>
            <a:ext cx="4320480" cy="55389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76672"/>
            <a:ext cx="8712968" cy="597666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600" dirty="0" smtClean="0"/>
          </a:p>
          <a:p>
            <a:pPr algn="ctr">
              <a:buNone/>
            </a:pPr>
            <a:r>
              <a:rPr lang="ru-RU" sz="2600" dirty="0" smtClean="0"/>
              <a:t>Отраслёво-статистическое исследование сельского хозяйства –</a:t>
            </a:r>
          </a:p>
          <a:p>
            <a:pPr algn="ctr">
              <a:buNone/>
            </a:pPr>
            <a:r>
              <a:rPr lang="ru-RU" sz="2600" dirty="0" smtClean="0"/>
              <a:t>А.Ф. Фортунатов, А.И. Скворцов.</a:t>
            </a:r>
          </a:p>
          <a:p>
            <a:pPr algn="ctr">
              <a:buNone/>
            </a:pPr>
            <a:endParaRPr lang="ru-RU" sz="2600" dirty="0" smtClean="0"/>
          </a:p>
          <a:p>
            <a:pPr algn="ctr">
              <a:buNone/>
            </a:pPr>
            <a:r>
              <a:rPr lang="ru-RU" sz="2600" dirty="0" smtClean="0"/>
              <a:t>Середина 19 века – К.И. Арсеньев, описательное страноведение.</a:t>
            </a:r>
          </a:p>
          <a:p>
            <a:pPr algn="ctr">
              <a:buNone/>
            </a:pPr>
            <a:endParaRPr lang="ru-RU" sz="2600" dirty="0" smtClean="0"/>
          </a:p>
          <a:p>
            <a:pPr algn="ctr">
              <a:buNone/>
            </a:pPr>
            <a:r>
              <a:rPr lang="ru-RU" sz="2600" dirty="0" smtClean="0"/>
              <a:t>П.П. Семёнов –</a:t>
            </a:r>
            <a:r>
              <a:rPr lang="ru-RU" sz="2600" dirty="0" err="1" smtClean="0"/>
              <a:t>Тян</a:t>
            </a:r>
            <a:r>
              <a:rPr lang="ru-RU" sz="2600" dirty="0" smtClean="0"/>
              <a:t> –</a:t>
            </a:r>
            <a:r>
              <a:rPr lang="ru-RU" sz="2600" dirty="0" err="1" smtClean="0"/>
              <a:t>Шанский</a:t>
            </a:r>
            <a:r>
              <a:rPr lang="ru-RU" sz="2600" dirty="0" smtClean="0"/>
              <a:t> (1827-1914) – основоположник отечественной региональной экономической географии, руководитель Центрального статистического комитета Российской империи («Статистика поземельной собственности и населённых мест Европейской России»).</a:t>
            </a:r>
          </a:p>
          <a:p>
            <a:pPr algn="ctr">
              <a:buNone/>
            </a:pPr>
            <a:endParaRPr lang="ru-RU" sz="2600" dirty="0" smtClean="0"/>
          </a:p>
          <a:p>
            <a:pPr algn="ctr"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367518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548680"/>
            <a:ext cx="4752528" cy="55268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33670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Второй этап – начало 20 века – 1917-1925 год – формирование новой социалистической плановой государственной системы, выполнение прикладных проектных работ (ГОЭРЛО), экономическое районирование . И.Г. Александров, Л.Л. Никитин, В.П. Шульгин, Н.Н. </a:t>
            </a:r>
            <a:r>
              <a:rPr lang="ru-RU" sz="2400" dirty="0" err="1" smtClean="0"/>
              <a:t>Колосовский</a:t>
            </a:r>
            <a:r>
              <a:rPr lang="ru-RU" sz="2400" dirty="0" smtClean="0"/>
              <a:t>, Н.Н. </a:t>
            </a:r>
            <a:r>
              <a:rPr lang="ru-RU" sz="2400" dirty="0" err="1" smtClean="0"/>
              <a:t>Баранский</a:t>
            </a:r>
            <a:r>
              <a:rPr lang="ru-RU" sz="2400" dirty="0" smtClean="0"/>
              <a:t>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Третий этап – 30-е годы 20 века, обострение идеологической борьбы в экономической географии. 1929-1933 – выходят: «Большой Атлас промышленности СССР», «Атлас энергетических ресурсов СССР», работа учёного-экономиста А.В. Пробста «Основные проблемы географического размещения топливного хозяйства СССР».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Развитие отечественной экономической географии в 60-80 годы 20 века.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1957-1964г. – попытка реформы управления путём создания совнархозов-советов народного хозяйства. 1965-1985г. – «период застоя» (Ю.Н. Гладкий, А.И. </a:t>
            </a:r>
            <a:r>
              <a:rPr lang="ru-RU" sz="2400" dirty="0" err="1" smtClean="0"/>
              <a:t>Чистобаев</a:t>
            </a:r>
            <a:r>
              <a:rPr lang="ru-RU" sz="2400" dirty="0" smtClean="0"/>
              <a:t>).</a:t>
            </a:r>
          </a:p>
          <a:p>
            <a:pPr marL="457200" indent="-457200">
              <a:buAutoNum type="arabicPeriod"/>
            </a:pPr>
            <a:endParaRPr lang="ru-RU" sz="2400" dirty="0" smtClean="0"/>
          </a:p>
          <a:p>
            <a:pPr marL="457200" indent="-457200">
              <a:buAutoNum type="arabicPeriod"/>
            </a:pPr>
            <a:r>
              <a:rPr lang="ru-RU" sz="2400" dirty="0" smtClean="0"/>
              <a:t>60-80 годы 20 века – проблемы советской экономической географии. Интегральное экономическое районирование страны.</a:t>
            </a:r>
          </a:p>
          <a:p>
            <a:pPr marL="457200" indent="-457200">
              <a:buAutoNum type="arabicPeriod"/>
            </a:pPr>
            <a:endParaRPr lang="ru-RU" sz="2400" dirty="0" smtClean="0"/>
          </a:p>
          <a:p>
            <a:pPr marL="457200" indent="-457200">
              <a:buAutoNum type="arabicPeriod"/>
            </a:pPr>
            <a:r>
              <a:rPr lang="ru-RU" sz="2400" dirty="0" smtClean="0"/>
              <a:t>50-60 годы 20 века – крупные обобщающие исследования по районированию (Н.Н. </a:t>
            </a:r>
            <a:r>
              <a:rPr lang="ru-RU" sz="2400" dirty="0" err="1" smtClean="0"/>
              <a:t>Колосовский</a:t>
            </a:r>
            <a:r>
              <a:rPr lang="ru-RU" sz="2400" dirty="0" smtClean="0"/>
              <a:t>, Ю.Г. </a:t>
            </a:r>
            <a:r>
              <a:rPr lang="ru-RU" sz="2400" dirty="0" err="1" smtClean="0"/>
              <a:t>Саушкин</a:t>
            </a:r>
            <a:r>
              <a:rPr lang="ru-RU" sz="2400" dirty="0" smtClean="0"/>
              <a:t>, Э.Б. </a:t>
            </a:r>
            <a:r>
              <a:rPr lang="ru-RU" sz="2400" dirty="0" err="1" smtClean="0"/>
              <a:t>Алаев</a:t>
            </a:r>
            <a:r>
              <a:rPr lang="ru-RU" sz="2400" dirty="0" smtClean="0"/>
              <a:t>, В.М. Четыркин).</a:t>
            </a:r>
          </a:p>
          <a:p>
            <a:pPr marL="457200" indent="-457200"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План лекции.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 marL="457200" indent="-457200">
              <a:buNone/>
            </a:pPr>
            <a:r>
              <a:rPr lang="ru-RU" sz="2400" dirty="0" smtClean="0"/>
              <a:t>1. Этапы формирования социально-экономической географии на рубеже 19-20 веков.</a:t>
            </a:r>
          </a:p>
          <a:p>
            <a:pPr marL="457200" indent="-457200">
              <a:buAutoNum type="arabicPeriod"/>
            </a:pPr>
            <a:endParaRPr lang="ru-RU" sz="2400" dirty="0" smtClean="0"/>
          </a:p>
          <a:p>
            <a:pPr marL="457200" indent="-457200">
              <a:buNone/>
            </a:pPr>
            <a:r>
              <a:rPr lang="ru-RU" sz="2400" dirty="0" smtClean="0"/>
              <a:t>2. Развитие отечественной экономической географии в </a:t>
            </a:r>
          </a:p>
          <a:p>
            <a:pPr marL="457200" indent="-457200">
              <a:buNone/>
            </a:pPr>
            <a:r>
              <a:rPr lang="ru-RU" sz="2400" dirty="0" smtClean="0"/>
              <a:t>       60-80-е годы 20 века.</a:t>
            </a:r>
          </a:p>
          <a:p>
            <a:pPr marL="457200" indent="-457200">
              <a:buNone/>
            </a:pPr>
            <a:endParaRPr lang="ru-RU" sz="2400" dirty="0" smtClean="0"/>
          </a:p>
          <a:p>
            <a:pPr marL="457200" indent="-457200">
              <a:buNone/>
            </a:pPr>
            <a:r>
              <a:rPr lang="ru-RU" sz="2400" dirty="0" smtClean="0"/>
              <a:t>3. Воронежская университетская школа социально-экономической географии.</a:t>
            </a:r>
          </a:p>
          <a:p>
            <a:pPr marL="457200" indent="-457200">
              <a:buNone/>
            </a:pPr>
            <a:endParaRPr lang="ru-RU" sz="2400" dirty="0" smtClean="0"/>
          </a:p>
          <a:p>
            <a:pPr marL="457200" indent="-457200">
              <a:buNone/>
            </a:pPr>
            <a:endParaRPr lang="ru-RU" sz="2400" dirty="0" smtClean="0"/>
          </a:p>
          <a:p>
            <a:pPr marL="457200" indent="-457200">
              <a:buNone/>
            </a:pPr>
            <a:endParaRPr lang="ru-RU" sz="2400" dirty="0" smtClean="0"/>
          </a:p>
          <a:p>
            <a:pPr marL="457200" indent="-457200">
              <a:buNone/>
            </a:pPr>
            <a:endParaRPr lang="ru-RU" sz="2400" dirty="0" smtClean="0"/>
          </a:p>
          <a:p>
            <a:pPr marL="457200" indent="-457200">
              <a:buNone/>
            </a:pPr>
            <a:endParaRPr lang="ru-RU" sz="2400" dirty="0" smtClean="0"/>
          </a:p>
          <a:p>
            <a:pPr marL="457200" indent="-457200"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476672"/>
            <a:ext cx="7488832" cy="56166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619268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4. Концепция ТПК – Н.Н. </a:t>
            </a:r>
            <a:r>
              <a:rPr lang="ru-RU" sz="2400" dirty="0" err="1" smtClean="0"/>
              <a:t>Колосовский</a:t>
            </a:r>
            <a:r>
              <a:rPr lang="ru-RU" sz="2400" dirty="0" smtClean="0"/>
              <a:t>: методологические и методические вопросы, изучение условий и особенностей формирования комплекса, анализ структуры и ТО производства, типология и моделирование комплексов.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5. 60-80 годы 20 века – исследование закономерностей ТО производства, особенно промышленности.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6. Особенность – быстрое развитие социального направления -  географии населения и сферы обслуживания (Н.Н. </a:t>
            </a:r>
            <a:r>
              <a:rPr lang="ru-RU" sz="2400" dirty="0" err="1" smtClean="0"/>
              <a:t>Баранский</a:t>
            </a:r>
            <a:r>
              <a:rPr lang="ru-RU" sz="2400" dirty="0" smtClean="0"/>
              <a:t>, Р.М. </a:t>
            </a:r>
            <a:r>
              <a:rPr lang="ru-RU" sz="2400" dirty="0" err="1" smtClean="0"/>
              <a:t>Кабо</a:t>
            </a:r>
            <a:r>
              <a:rPr lang="ru-RU" sz="2400" dirty="0" smtClean="0"/>
              <a:t>, Н.И. Ляликов, Ю.Г. </a:t>
            </a:r>
            <a:r>
              <a:rPr lang="ru-RU" sz="2400" dirty="0" err="1" smtClean="0"/>
              <a:t>Саушкин</a:t>
            </a:r>
            <a:r>
              <a:rPr lang="ru-RU" sz="2400" dirty="0" smtClean="0"/>
              <a:t>. География городов – В.Г. Давидович, О.А. Константинов, Б.С. </a:t>
            </a:r>
            <a:r>
              <a:rPr lang="ru-RU" sz="2400" dirty="0" err="1" smtClean="0"/>
              <a:t>Хорев</a:t>
            </a:r>
            <a:r>
              <a:rPr lang="ru-RU" sz="2400" dirty="0" smtClean="0"/>
              <a:t>, Г.М. Лаппо, С.А. Ковалёв).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_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476672"/>
            <a:ext cx="4824536" cy="5546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appo-georgij-mihajlovich-10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476672"/>
            <a:ext cx="7344816" cy="55086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33670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7. Интегральные работы – комплексная экономико-географическая характеристика союзных республик, крупных экономических районов, административно-политических единиц («Синяя серия» – монографии по республикам и экономическим районам СССР).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8. Интеграция в мировую науку – мировые и глобальные проблемы, территориальная организация хозяйства, расселение и природопользование (М.С. Розин, Л.И. Василевский, М.Д. Вольф, Ю.Д. Дмитриевский, С.Б. Лавров). Конец 70 – начало 80 годов – серия «Страны и народы» (20 томов).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224831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8229600" cy="4536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9. Исследования зарубежных «социалистических стран» - Чехословакия (И.М. Майергойз), Болгария (Э.Б. </a:t>
            </a:r>
            <a:r>
              <a:rPr lang="ru-RU" sz="2400" dirty="0" err="1" smtClean="0"/>
              <a:t>Валев</a:t>
            </a:r>
            <a:r>
              <a:rPr lang="ru-RU" sz="2400" dirty="0" smtClean="0"/>
              <a:t>), Куба (Б.Н. </a:t>
            </a:r>
            <a:r>
              <a:rPr lang="ru-RU" sz="2400" dirty="0" err="1" smtClean="0"/>
              <a:t>Семевский</a:t>
            </a:r>
            <a:r>
              <a:rPr lang="ru-RU" sz="2400" dirty="0" smtClean="0"/>
              <a:t>), ГДР (Н.В. Алисов, С.И. </a:t>
            </a:r>
            <a:r>
              <a:rPr lang="ru-RU" sz="2400" dirty="0" err="1" smtClean="0"/>
              <a:t>Ледовский</a:t>
            </a:r>
            <a:r>
              <a:rPr lang="ru-RU" sz="2400" dirty="0" smtClean="0"/>
              <a:t>), Латинская Америка (В.В. </a:t>
            </a:r>
            <a:r>
              <a:rPr lang="ru-RU" sz="2400" dirty="0" err="1" smtClean="0"/>
              <a:t>Вольский</a:t>
            </a:r>
            <a:r>
              <a:rPr lang="ru-RU" sz="2400" dirty="0" smtClean="0"/>
              <a:t>). «Экономическая география зарубежных стран» под ред. В.П. </a:t>
            </a:r>
            <a:r>
              <a:rPr lang="ru-RU" sz="2400" dirty="0" err="1" smtClean="0"/>
              <a:t>Максаковского</a:t>
            </a:r>
            <a:r>
              <a:rPr lang="ru-RU" sz="2400" dirty="0" smtClean="0"/>
              <a:t> (</a:t>
            </a:r>
            <a:r>
              <a:rPr lang="ru-RU" sz="2400" dirty="0" err="1" smtClean="0"/>
              <a:t>Гос.премия</a:t>
            </a:r>
            <a:r>
              <a:rPr lang="ru-RU" sz="2400" dirty="0" smtClean="0"/>
              <a:t> СССР).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10. Интенсивная </a:t>
            </a:r>
            <a:r>
              <a:rPr lang="ru-RU" sz="2400" dirty="0" err="1" smtClean="0"/>
              <a:t>гуманизация</a:t>
            </a:r>
            <a:r>
              <a:rPr lang="ru-RU" sz="2400" dirty="0" smtClean="0"/>
              <a:t>, ускоренное развитие отраслей социальной географии (</a:t>
            </a:r>
            <a:r>
              <a:rPr lang="ru-RU" sz="2400" dirty="0" err="1" smtClean="0"/>
              <a:t>географии</a:t>
            </a:r>
            <a:r>
              <a:rPr lang="ru-RU" sz="2400" dirty="0" smtClean="0"/>
              <a:t> населения, обслуживания, науки, культуры, образа жизни населения).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11. Районная планировка – долгосрочное направление регионального использования территории, территориальная организация производства и расселения (Д.И. </a:t>
            </a:r>
            <a:r>
              <a:rPr lang="ru-RU" sz="2400" dirty="0" err="1" smtClean="0"/>
              <a:t>Богорад</a:t>
            </a:r>
            <a:r>
              <a:rPr lang="ru-RU" sz="2400" dirty="0" smtClean="0"/>
              <a:t>, Е.Н. </a:t>
            </a:r>
            <a:r>
              <a:rPr lang="ru-RU" sz="2400" dirty="0" err="1" smtClean="0"/>
              <a:t>Перцик</a:t>
            </a:r>
            <a:r>
              <a:rPr lang="ru-RU" sz="2400" dirty="0" smtClean="0"/>
              <a:t>). 1975 год (Н.Н. Некрасов) опубликовал монографию «Региональная экономика. Теория, проблемы, методы».</a:t>
            </a:r>
          </a:p>
          <a:p>
            <a:pPr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Вывод.</a:t>
            </a:r>
          </a:p>
          <a:p>
            <a:pPr>
              <a:buNone/>
            </a:pPr>
            <a:r>
              <a:rPr lang="ru-RU" sz="2400" dirty="0" smtClean="0"/>
              <a:t>В конце 80 годов 20 века в рамках экономической географии сформировалась подсистема социально-экономической географии, объектом исследования которой выступает территориальная организация общества.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Воронежская университетская школа </a:t>
            </a:r>
            <a:br>
              <a:rPr lang="ru-RU" sz="2800" dirty="0" smtClean="0"/>
            </a:br>
            <a:r>
              <a:rPr lang="ru-RU" sz="2800" dirty="0" smtClean="0"/>
              <a:t>социально-экономической географии.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4006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Научная школа – несколько поколений учёных в системе «</a:t>
            </a:r>
            <a:r>
              <a:rPr lang="ru-RU" sz="2400" dirty="0" err="1" smtClean="0"/>
              <a:t>учитель-ученики</a:t>
            </a:r>
            <a:r>
              <a:rPr lang="ru-RU" sz="2400" dirty="0" smtClean="0"/>
              <a:t>», которые разрабатывают определённое направление в науке и являются единомышленниками (международные, национальные, региональные).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Региональная экономико-географическая научная школа Воронежа на базе двух географических факультетов: ВГУ (К.Н. Миротворцев, Г.Т. Гришин, Ю.В. </a:t>
            </a:r>
            <a:r>
              <a:rPr lang="ru-RU" sz="2400" dirty="0" err="1" smtClean="0"/>
              <a:t>Поросёнков</a:t>
            </a:r>
            <a:r>
              <a:rPr lang="ru-RU" sz="2400" dirty="0" smtClean="0"/>
              <a:t>), ВГПУ (Г.Г. </a:t>
            </a:r>
            <a:r>
              <a:rPr lang="ru-RU" sz="2400" dirty="0" err="1" smtClean="0"/>
              <a:t>Швиттау</a:t>
            </a:r>
            <a:r>
              <a:rPr lang="ru-RU" sz="2400" dirty="0" smtClean="0"/>
              <a:t>, Н.И. </a:t>
            </a:r>
            <a:r>
              <a:rPr lang="ru-RU" sz="2400" dirty="0" err="1" smtClean="0"/>
              <a:t>Коржов</a:t>
            </a:r>
            <a:r>
              <a:rPr lang="ru-RU" sz="2400" dirty="0" smtClean="0"/>
              <a:t>).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30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332656"/>
            <a:ext cx="3960440" cy="59941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1. Этапы формирования социально-экономической географии на рубеже 19-20 веков.</a:t>
            </a:r>
            <a:endParaRPr lang="ru-RU" sz="2800" dirty="0"/>
          </a:p>
        </p:txBody>
      </p:sp>
      <p:pic>
        <p:nvPicPr>
          <p:cNvPr id="4" name="Содержимое 3" descr="hello_html_4aa186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0571" y="1700808"/>
            <a:ext cx="6742858" cy="4248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96c55059518ffb01fb88ac9b846003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620688"/>
            <a:ext cx="6336704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rish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620688"/>
            <a:ext cx="7635912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irotvorze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548680"/>
            <a:ext cx="3888432" cy="54302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Выделяются три этапа развития научных школ: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Первый этап – 60-70 годы – на кафедре экономической географии фундаментальные исследования географии хозяйства Воронежской области и других областей ЦЧР.</a:t>
            </a:r>
          </a:p>
          <a:p>
            <a:pPr>
              <a:buNone/>
            </a:pPr>
            <a:r>
              <a:rPr lang="ru-RU" sz="2400" dirty="0" smtClean="0"/>
              <a:t>1962 год – Г.Т. Гришин – комплексное исследование специализации </a:t>
            </a:r>
            <a:r>
              <a:rPr lang="ru-RU" sz="2400" dirty="0" err="1" smtClean="0"/>
              <a:t>н\х</a:t>
            </a:r>
            <a:r>
              <a:rPr lang="ru-RU" sz="2400" dirty="0" smtClean="0"/>
              <a:t> областей ЦЧР (сельскохозяйственное производство). Монография «Экономико-географическое районирование Чернозёмного Центра (для целей сельского хозяйства)», 1963год (кандидатские диссертации М.В. Гончарова, В.М. </a:t>
            </a:r>
            <a:r>
              <a:rPr lang="ru-RU" sz="2400" dirty="0" err="1" smtClean="0"/>
              <a:t>Жмыхова</a:t>
            </a:r>
            <a:r>
              <a:rPr lang="ru-RU" sz="2400" dirty="0" smtClean="0"/>
              <a:t>).</a:t>
            </a:r>
          </a:p>
          <a:p>
            <a:pPr>
              <a:buNone/>
            </a:pPr>
            <a:r>
              <a:rPr lang="ru-RU" sz="2400" dirty="0" smtClean="0"/>
              <a:t>ВГПУ – Н.И. </a:t>
            </a:r>
            <a:r>
              <a:rPr lang="ru-RU" sz="2400" dirty="0" err="1" smtClean="0"/>
              <a:t>Коржов</a:t>
            </a:r>
            <a:r>
              <a:rPr lang="ru-RU" sz="2400" dirty="0" smtClean="0"/>
              <a:t> – теория и методика дробного экономического районирования и микрорайонирования.</a:t>
            </a:r>
          </a:p>
          <a:p>
            <a:pPr>
              <a:buNone/>
            </a:pPr>
            <a:r>
              <a:rPr lang="ru-RU" sz="2400" dirty="0" smtClean="0"/>
              <a:t>60 годы в ВГУ </a:t>
            </a:r>
            <a:r>
              <a:rPr lang="ru-RU" sz="2400" dirty="0" err="1" smtClean="0"/>
              <a:t>экономико-географ</a:t>
            </a:r>
            <a:r>
              <a:rPr lang="ru-RU" sz="2400" dirty="0" smtClean="0"/>
              <a:t> и экономист В.Н. </a:t>
            </a:r>
            <a:r>
              <a:rPr lang="ru-RU" sz="2400" dirty="0" err="1" smtClean="0"/>
              <a:t>Эйтингон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33670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С 1966 по 1971 годы – диссертации аспирантов и соискателей Н.И. </a:t>
            </a:r>
            <a:r>
              <a:rPr lang="ru-RU" sz="2400" dirty="0" err="1" smtClean="0"/>
              <a:t>Коржова</a:t>
            </a:r>
            <a:r>
              <a:rPr lang="ru-RU" sz="2400" dirty="0" smtClean="0"/>
              <a:t>: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А.В. Кравченко (ВГПИ, 1966г.), Е.А. Добролюбова (Воронеж, Инженерно-строительный институт, 1967г.), Т.М. Худякова (ВГПИ, 1968г.), В.К. </a:t>
            </a:r>
            <a:r>
              <a:rPr lang="ru-RU" sz="2400" dirty="0" err="1" smtClean="0"/>
              <a:t>Ковылов</a:t>
            </a:r>
            <a:r>
              <a:rPr lang="ru-RU" sz="2400" dirty="0" smtClean="0"/>
              <a:t> (ВГПИ, 1970г.), В.В. </a:t>
            </a:r>
            <a:r>
              <a:rPr lang="ru-RU" sz="2400" dirty="0" err="1" smtClean="0"/>
              <a:t>Подколзин</a:t>
            </a:r>
            <a:r>
              <a:rPr lang="ru-RU" sz="2400" dirty="0" smtClean="0"/>
              <a:t> (ВГПИ, 1971г.).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В ВГУ успешно защищаются кандидатские диссертации:</a:t>
            </a:r>
          </a:p>
          <a:p>
            <a:pPr>
              <a:buNone/>
            </a:pPr>
            <a:r>
              <a:rPr lang="ru-RU" sz="2400" dirty="0" smtClean="0"/>
              <a:t>М.В. Гончарова (1965г.), В.М. </a:t>
            </a:r>
            <a:r>
              <a:rPr lang="ru-RU" sz="2400" dirty="0" err="1" smtClean="0"/>
              <a:t>Жмыхова</a:t>
            </a:r>
            <a:r>
              <a:rPr lang="ru-RU" sz="2400" dirty="0" smtClean="0"/>
              <a:t> (1966г.), И.С. Шевцова (1967г.), Ю.В. </a:t>
            </a:r>
            <a:r>
              <a:rPr lang="ru-RU" sz="2400" dirty="0" err="1" smtClean="0"/>
              <a:t>Поросёнкова</a:t>
            </a:r>
            <a:r>
              <a:rPr lang="ru-RU" sz="2400" dirty="0" smtClean="0"/>
              <a:t> (1967г.), А.И. Колесова (1969г.), Н.И. </a:t>
            </a:r>
            <a:r>
              <a:rPr lang="ru-RU" sz="2400" dirty="0" err="1" smtClean="0"/>
              <a:t>Поросёнковой</a:t>
            </a:r>
            <a:r>
              <a:rPr lang="ru-RU" sz="2400" dirty="0" smtClean="0"/>
              <a:t> (1970г.), А.И. </a:t>
            </a:r>
            <a:r>
              <a:rPr lang="ru-RU" sz="2400" dirty="0" err="1" smtClean="0"/>
              <a:t>Зарытовской</a:t>
            </a:r>
            <a:r>
              <a:rPr lang="ru-RU" sz="2400" dirty="0" smtClean="0"/>
              <a:t> (1972г.), В.Е. </a:t>
            </a:r>
            <a:r>
              <a:rPr lang="ru-RU" sz="2400" dirty="0" err="1" smtClean="0"/>
              <a:t>Кирьянчук</a:t>
            </a:r>
            <a:r>
              <a:rPr lang="ru-RU" sz="2400" dirty="0" smtClean="0"/>
              <a:t> (1975г).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633670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Второй этап </a:t>
            </a:r>
            <a:r>
              <a:rPr lang="ru-RU" sz="2400" smtClean="0"/>
              <a:t>– 80-90- </a:t>
            </a:r>
            <a:r>
              <a:rPr lang="ru-RU" sz="2400" dirty="0" smtClean="0"/>
              <a:t>годы. Ю.Г. </a:t>
            </a:r>
            <a:r>
              <a:rPr lang="ru-RU" sz="2400" dirty="0" err="1" smtClean="0"/>
              <a:t>Саушкин</a:t>
            </a:r>
            <a:r>
              <a:rPr lang="ru-RU" sz="2400" dirty="0" smtClean="0"/>
              <a:t>, И.В. Никольский, А.Т. Хрущёв, С.А. Ковалёв (московская школа).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ВГПУ – Т.М. Худякова защищает диссертацию на тему: «Территориальная организация агропромышленного комплекса крупного экономического района».</a:t>
            </a:r>
          </a:p>
          <a:p>
            <a:pPr>
              <a:buNone/>
            </a:pPr>
            <a:r>
              <a:rPr lang="ru-RU" sz="2400" dirty="0" smtClean="0"/>
              <a:t>В Совете защитили кандидатские диссертации 14 аспирантов и соискателей из разных вузов страны: Москва, Рязань, Липецк, Курск, Краснодар и др.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ВГПУ с 1990 года проводит Всероссийскую научно-практическую конференцию «Территориальная организация общества и управление в регионах».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640960" cy="633670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ВГУ – 1982 год – заведующий кафедрой социально-экономической географии Ю.В. </a:t>
            </a:r>
            <a:r>
              <a:rPr lang="ru-RU" sz="2400" dirty="0" err="1" smtClean="0"/>
              <a:t>Поросёнков</a:t>
            </a:r>
            <a:r>
              <a:rPr lang="ru-RU" sz="2400" dirty="0" smtClean="0"/>
              <a:t> защищает докторскую диссертацию на тему: «Закономерности и тенденции размещения населения СССР».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1991 год – монография «История и методология географии».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Участие в программе «Университеты России» на тему: «Модель устойчивого развития ЦЧР», межведомственная комиссия по вопросам демографического развития, экспертный совет по экологической безопасности </a:t>
            </a:r>
            <a:r>
              <a:rPr lang="ru-RU" sz="2400" dirty="0" err="1" smtClean="0"/>
              <a:t>Нововоронежской</a:t>
            </a:r>
            <a:r>
              <a:rPr lang="ru-RU" sz="2400" dirty="0" smtClean="0"/>
              <a:t> АЭС-2.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6192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Третий этап – с 2000 года по настоящее время. Бережное отношение к традициям кафедр, углубление крупномасштабных исследований, около 50 защищённых работ за время работы диссертационного совета в ВГУ и ВГПУ, разработка программы демографической политики Воронежской области на долгосрочную перспективу, обоснование региональной схемы развития и размещения производственных сил Воронежской области на период до 2030 года, обследование фонового состояния основных биотических компонентов окружающей среды на территории Еланского и </a:t>
            </a:r>
            <a:r>
              <a:rPr lang="ru-RU" sz="2400" dirty="0" err="1" smtClean="0"/>
              <a:t>Елкинского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сульфатно-медно-никелевых</a:t>
            </a:r>
            <a:r>
              <a:rPr lang="ru-RU" sz="2400" dirty="0" smtClean="0"/>
              <a:t> месторождений в Новохопёрском районе Воронежской области, демографические исследования в районе размещения </a:t>
            </a:r>
            <a:r>
              <a:rPr lang="ru-RU" sz="2400" dirty="0" err="1" smtClean="0"/>
              <a:t>Нововоронежской</a:t>
            </a:r>
            <a:r>
              <a:rPr lang="ru-RU" sz="2400" dirty="0" smtClean="0"/>
              <a:t> АЭС-2, Смоленской АЭС-2, научная и исследовательская работа над атласом Воронежской области.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Выводы.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54461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 marL="457200" indent="-457200">
              <a:buNone/>
            </a:pPr>
            <a:r>
              <a:rPr lang="ru-RU" sz="2400" dirty="0" smtClean="0"/>
              <a:t>1. Социально-экономическая география сравнительно молодая наука и включает в свой состав целый комплекс направлений, которые изучают проблемы территориального и общественного разделения труда.</a:t>
            </a:r>
          </a:p>
          <a:p>
            <a:pPr marL="457200" indent="-457200">
              <a:buAutoNum type="arabicPeriod"/>
            </a:pPr>
            <a:endParaRPr lang="ru-RU" sz="2400" dirty="0" smtClean="0"/>
          </a:p>
          <a:p>
            <a:pPr marL="457200" indent="-457200">
              <a:buNone/>
            </a:pPr>
            <a:r>
              <a:rPr lang="ru-RU" sz="2400" dirty="0" smtClean="0"/>
              <a:t>2. Научная школа Н.Н. </a:t>
            </a:r>
            <a:r>
              <a:rPr lang="ru-RU" sz="2400" dirty="0" err="1" smtClean="0"/>
              <a:t>Баранского</a:t>
            </a:r>
            <a:r>
              <a:rPr lang="ru-RU" sz="2400" dirty="0" smtClean="0"/>
              <a:t> рассматривала экономическую географию как составную часть общей системы географических наук, т.е. в тесной связи с физической географией и картографией.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76672"/>
            <a:ext cx="8712968" cy="5649491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400" dirty="0" smtClean="0"/>
              <a:t>3. Отечественная социально-экономическая география 60-80 годов 20 столетия изучала процессы и проблемы современной трансформации территориальной организации общества, территориальное прогнозирование, планирование, управление, пути оптимального развития.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4. Главным содержанием научных исследований воронежской экономико-географической школы является комплексный анализ проблем территориальной организации общества в регионе, изучение социально-демографических процессов </a:t>
            </a:r>
            <a:r>
              <a:rPr lang="ru-RU" sz="2400" dirty="0" err="1" smtClean="0"/>
              <a:t>ы</a:t>
            </a:r>
            <a:r>
              <a:rPr lang="ru-RU" sz="2400" dirty="0" smtClean="0"/>
              <a:t> современных геополитических условиях, анализ производственно-территориальной структуры АПК в регионах </a:t>
            </a:r>
            <a:r>
              <a:rPr lang="ru-RU" sz="2400" smtClean="0"/>
              <a:t>различного ранга.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image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052736"/>
            <a:ext cx="6768752" cy="504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604867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«Социально-экономическая география представляет собой комплекс научных дисциплин, изучающий закономерности общественного производства и расселения людей, территориальную организацию общества, отдельных стран, районов».                                                                             Э.Б. </a:t>
            </a:r>
            <a:r>
              <a:rPr lang="ru-RU" sz="2400" dirty="0" err="1" smtClean="0"/>
              <a:t>Алаев</a:t>
            </a: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География населения – ветвь экономической географии, изучающая структуру, размещение, территориальную организацию населения, закономерности, динамику всех черт населения – В.В. </a:t>
            </a:r>
            <a:r>
              <a:rPr lang="ru-RU" sz="2400" dirty="0" err="1" smtClean="0"/>
              <a:t>Покшишевский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smtClean="0"/>
              <a:t>     (Р.М. </a:t>
            </a:r>
            <a:r>
              <a:rPr lang="ru-RU" sz="2400" dirty="0" err="1" smtClean="0"/>
              <a:t>Кабо</a:t>
            </a:r>
            <a:r>
              <a:rPr lang="ru-RU" sz="2400" dirty="0" smtClean="0"/>
              <a:t>, О.А. Константинов, В.Г. Давидович, Г.М. Лаппо).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0871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География промышленности – изучает территориальную структуру промышленного производства, закономерности, особенности развития промышленности (общая география промышленности, региональная география промышленности, география отдельных отраслей) – А.В. Пробст, И.М. Майергойз, А.Т. Хрущёв, Н.В. Алисов, М.Я. </a:t>
            </a:r>
            <a:r>
              <a:rPr lang="ru-RU" sz="2400" dirty="0" err="1" smtClean="0"/>
              <a:t>Бандман</a:t>
            </a:r>
            <a:r>
              <a:rPr lang="ru-RU" sz="2400" dirty="0" smtClean="0"/>
              <a:t>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География сельского хозяйства – изучает закономерности и особенности территориальной дифференциации сельскохозяйственного производства – А.Н. Ракитников, </a:t>
            </a:r>
          </a:p>
          <a:p>
            <a:pPr>
              <a:buNone/>
            </a:pPr>
            <a:r>
              <a:rPr lang="ru-RU" sz="2400" dirty="0" smtClean="0"/>
              <a:t>     К.И. Иванов, Г.М. Крючков.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33670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География транспорта – территориальная структура транспорта, закономерности развития, степень транспортной освоенности территории, транспортные системы, грузовые и пассажирские потоки – Н.Н. </a:t>
            </a:r>
            <a:r>
              <a:rPr lang="ru-RU" sz="2400" dirty="0" err="1" smtClean="0"/>
              <a:t>Колосовский</a:t>
            </a:r>
            <a:r>
              <a:rPr lang="ru-RU" sz="2400" dirty="0" smtClean="0"/>
              <a:t>, И.В. Никольский, Н.Н. Казанский.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География природных ресурсов (</a:t>
            </a:r>
            <a:r>
              <a:rPr lang="ru-RU" sz="2400" dirty="0" err="1" smtClean="0"/>
              <a:t>ресурсоведение</a:t>
            </a:r>
            <a:r>
              <a:rPr lang="ru-RU" sz="2400" dirty="0" smtClean="0"/>
              <a:t>) – изучает географию отдельных видов природных ресурсов и их сочетание, пути рационального использования ресурсов, проблемы их экономической оценки, прогноз состояния ресурсной базы – А.А. </a:t>
            </a:r>
            <a:r>
              <a:rPr lang="ru-RU" sz="2400" dirty="0" err="1" smtClean="0"/>
              <a:t>Минц</a:t>
            </a:r>
            <a:r>
              <a:rPr lang="ru-RU" sz="2400" dirty="0" smtClean="0"/>
              <a:t>, И.В. Комар, В.С. Преображенский и др.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33670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Рекреационная география – научное направление 70-х  годов, изучает рекреационную деятельность, рассматривает рекреационные системы, рекреационные ресурсы и районы – В.С. Преображенский, Ю.А. </a:t>
            </a:r>
            <a:r>
              <a:rPr lang="ru-RU" sz="2400" dirty="0" err="1" smtClean="0"/>
              <a:t>Веденина</a:t>
            </a:r>
            <a:r>
              <a:rPr lang="ru-RU" sz="2400" dirty="0" smtClean="0"/>
              <a:t> и др.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География сферы обслуживания – изучает территориальные различия потребностей населения в услугах, уровень их удовлетворения и территориальную организацию – </a:t>
            </a:r>
          </a:p>
          <a:p>
            <a:pPr>
              <a:buNone/>
            </a:pPr>
            <a:r>
              <a:rPr lang="ru-RU" sz="2400" dirty="0" smtClean="0"/>
              <a:t>      В.В. </a:t>
            </a:r>
            <a:r>
              <a:rPr lang="ru-RU" sz="2400" dirty="0" err="1" smtClean="0"/>
              <a:t>Покшишевский</a:t>
            </a:r>
            <a:r>
              <a:rPr lang="ru-RU" sz="2400" dirty="0" smtClean="0"/>
              <a:t>, С.А. Ковалёв.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450-img_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476672"/>
            <a:ext cx="7200800" cy="56166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5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5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358</Template>
  <TotalTime>703</TotalTime>
  <Words>1656</Words>
  <Application>Microsoft Office PowerPoint</Application>
  <PresentationFormat>Экран (4:3)</PresentationFormat>
  <Paragraphs>133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358</vt:lpstr>
      <vt:lpstr>Специальное оформление</vt:lpstr>
      <vt:lpstr>357</vt:lpstr>
      <vt:lpstr>1_Специальное оформление</vt:lpstr>
      <vt:lpstr>Тема Office</vt:lpstr>
      <vt:lpstr> Тема лекции: Социально-экономическая география вчера, сегодня, завтра.</vt:lpstr>
      <vt:lpstr>План лекции.</vt:lpstr>
      <vt:lpstr>1. Этапы формирования социально-экономической географии на рубеже 19-20 веков.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Выделяются три этапа формирования науки:</vt:lpstr>
      <vt:lpstr>Слайд 15</vt:lpstr>
      <vt:lpstr>Слайд 16</vt:lpstr>
      <vt:lpstr>Слайд 17</vt:lpstr>
      <vt:lpstr>Слайд 18</vt:lpstr>
      <vt:lpstr>Развитие отечественной экономической географии в 60-80 годы 20 века.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Воронежская университетская школа  социально-экономической географии.</vt:lpstr>
      <vt:lpstr>Слайд 29</vt:lpstr>
      <vt:lpstr>Слайд 30</vt:lpstr>
      <vt:lpstr>Слайд 31</vt:lpstr>
      <vt:lpstr>Слайд 32</vt:lpstr>
      <vt:lpstr>Выделяются три этапа развития научных школ:</vt:lpstr>
      <vt:lpstr>Слайд 34</vt:lpstr>
      <vt:lpstr>Слайд 35</vt:lpstr>
      <vt:lpstr>Слайд 36</vt:lpstr>
      <vt:lpstr>Слайд 37</vt:lpstr>
      <vt:lpstr>Выводы.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Тема лекции: социально-экономическая география вчера, сегодня, завтра.</dc:title>
  <dc:creator>Администратор</dc:creator>
  <cp:lastModifiedBy>User</cp:lastModifiedBy>
  <cp:revision>61</cp:revision>
  <dcterms:created xsi:type="dcterms:W3CDTF">2019-11-20T08:52:04Z</dcterms:created>
  <dcterms:modified xsi:type="dcterms:W3CDTF">2021-04-24T03:54:41Z</dcterms:modified>
</cp:coreProperties>
</file>