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5" r:id="rId2"/>
    <p:sldId id="271" r:id="rId3"/>
    <p:sldId id="276" r:id="rId4"/>
    <p:sldId id="274" r:id="rId5"/>
    <p:sldId id="278" r:id="rId6"/>
    <p:sldId id="279" r:id="rId7"/>
  </p:sldIdLst>
  <p:sldSz cx="9144000" cy="6858000" type="screen4x3"/>
  <p:notesSz cx="6797675" cy="992822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060" autoAdjust="0"/>
    <p:restoredTop sz="94660"/>
  </p:normalViewPr>
  <p:slideViewPr>
    <p:cSldViewPr>
      <p:cViewPr>
        <p:scale>
          <a:sx n="80" d="100"/>
          <a:sy n="80" d="100"/>
        </p:scale>
        <p:origin x="-2430" y="-6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931601-98C6-414E-8625-1F995F4CB393}" type="datetimeFigureOut">
              <a:rPr lang="ru-RU" smtClean="0"/>
              <a:pPr/>
              <a:t>08.04.2019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287148-8F7F-43E5-9044-613CAF95DD0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931601-98C6-414E-8625-1F995F4CB393}" type="datetimeFigureOut">
              <a:rPr lang="ru-RU" smtClean="0"/>
              <a:pPr/>
              <a:t>08.04.2019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287148-8F7F-43E5-9044-613CAF95DD0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931601-98C6-414E-8625-1F995F4CB393}" type="datetimeFigureOut">
              <a:rPr lang="ru-RU" smtClean="0"/>
              <a:pPr/>
              <a:t>08.04.2019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287148-8F7F-43E5-9044-613CAF95DD0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931601-98C6-414E-8625-1F995F4CB393}" type="datetimeFigureOut">
              <a:rPr lang="ru-RU" smtClean="0"/>
              <a:pPr/>
              <a:t>08.04.2019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287148-8F7F-43E5-9044-613CAF95DD0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931601-98C6-414E-8625-1F995F4CB393}" type="datetimeFigureOut">
              <a:rPr lang="ru-RU" smtClean="0"/>
              <a:pPr/>
              <a:t>08.04.2019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287148-8F7F-43E5-9044-613CAF95DD0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931601-98C6-414E-8625-1F995F4CB393}" type="datetimeFigureOut">
              <a:rPr lang="ru-RU" smtClean="0"/>
              <a:pPr/>
              <a:t>08.04.2019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287148-8F7F-43E5-9044-613CAF95DD0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931601-98C6-414E-8625-1F995F4CB393}" type="datetimeFigureOut">
              <a:rPr lang="ru-RU" smtClean="0"/>
              <a:pPr/>
              <a:t>08.04.2019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287148-8F7F-43E5-9044-613CAF95DD0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931601-98C6-414E-8625-1F995F4CB393}" type="datetimeFigureOut">
              <a:rPr lang="ru-RU" smtClean="0"/>
              <a:pPr/>
              <a:t>08.04.2019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287148-8F7F-43E5-9044-613CAF95DD0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931601-98C6-414E-8625-1F995F4CB393}" type="datetimeFigureOut">
              <a:rPr lang="ru-RU" smtClean="0"/>
              <a:pPr/>
              <a:t>08.04.2019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287148-8F7F-43E5-9044-613CAF95DD0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931601-98C6-414E-8625-1F995F4CB393}" type="datetimeFigureOut">
              <a:rPr lang="ru-RU" smtClean="0"/>
              <a:pPr/>
              <a:t>08.04.2019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287148-8F7F-43E5-9044-613CAF95DD0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931601-98C6-414E-8625-1F995F4CB393}" type="datetimeFigureOut">
              <a:rPr lang="ru-RU" smtClean="0"/>
              <a:pPr/>
              <a:t>08.04.2019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287148-8F7F-43E5-9044-613CAF95DD0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10000"/>
            <a:lum/>
          </a:blip>
          <a:srcRect/>
          <a:stretch>
            <a:fillRect t="-8000" b="-8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931601-98C6-414E-8625-1F995F4CB393}" type="datetimeFigureOut">
              <a:rPr lang="ru-RU" smtClean="0"/>
              <a:pPr/>
              <a:t>08.04.2019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287148-8F7F-43E5-9044-613CAF95DD0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446375" y="692696"/>
            <a:ext cx="8280920" cy="4032448"/>
          </a:xfrm>
        </p:spPr>
        <p:txBody>
          <a:bodyPr>
            <a:normAutofit/>
          </a:bodyPr>
          <a:lstStyle/>
          <a:p>
            <a:r>
              <a:rPr lang="ru-RU" sz="3400" b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Конкурс </a:t>
            </a:r>
            <a:r>
              <a:rPr lang="ru-RU" sz="3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на присуждение</a:t>
            </a:r>
            <a:br>
              <a:rPr lang="ru-RU" sz="3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3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Именных стипендий </a:t>
            </a:r>
            <a:br>
              <a:rPr lang="ru-RU" sz="3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3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Русского географического общества </a:t>
            </a:r>
            <a:br>
              <a:rPr lang="ru-RU" sz="3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3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за успехи в научной, образовательной и общественной деятельности</a:t>
            </a:r>
            <a:br>
              <a:rPr lang="ru-RU" sz="3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endParaRPr lang="ru-RU" sz="3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49541" y="4476439"/>
            <a:ext cx="2274585" cy="168886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94122"/>
          </a:xfrm>
        </p:spPr>
        <p:txBody>
          <a:bodyPr>
            <a:normAutofit/>
          </a:bodyPr>
          <a:lstStyle/>
          <a:p>
            <a:r>
              <a:rPr lang="ru-RU" sz="3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Основная информация</a:t>
            </a:r>
            <a:endParaRPr lang="ru-RU" sz="3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Объект 6"/>
          <p:cNvSpPr>
            <a:spLocks noGrp="1"/>
          </p:cNvSpPr>
          <p:nvPr>
            <p:ph idx="1"/>
          </p:nvPr>
        </p:nvSpPr>
        <p:spPr>
          <a:xfrm>
            <a:off x="395536" y="1844824"/>
            <a:ext cx="8352928" cy="4176463"/>
          </a:xfrm>
        </p:spPr>
        <p:txBody>
          <a:bodyPr>
            <a:normAutofit/>
          </a:bodyPr>
          <a:lstStyle/>
          <a:p>
            <a:pPr algn="just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Именные стипендии Русского географического общества присуждаются за успехи в научной и образовательной деятельности в сфере географии и смежных наук и за успехи в общественной деятельности, отвечающей целям и задачам Русского географического общества.</a:t>
            </a:r>
          </a:p>
          <a:p>
            <a:pPr algn="just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Стипендия вручается один раз в год молодым людям в возрасте до 35 лет.</a:t>
            </a:r>
          </a:p>
          <a:p>
            <a:pPr algn="just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Размер стипендии – 100 000 рублей (включая налоги).</a:t>
            </a:r>
          </a:p>
          <a:p>
            <a:pPr marL="0" indent="0" algn="just">
              <a:buNone/>
            </a:pPr>
            <a:endParaRPr lang="ru-RU" sz="24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endParaRPr lang="ru-RU" sz="24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endParaRPr lang="ru-RU" sz="24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967146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1008112"/>
          </a:xfrm>
        </p:spPr>
        <p:txBody>
          <a:bodyPr>
            <a:normAutofit/>
          </a:bodyPr>
          <a:lstStyle/>
          <a:p>
            <a:r>
              <a:rPr lang="ru-RU" sz="3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Категории получателей стипендий</a:t>
            </a:r>
            <a:endParaRPr lang="ru-RU" sz="3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1268760"/>
            <a:ext cx="8892480" cy="5760640"/>
          </a:xfrm>
        </p:spPr>
        <p:txBody>
          <a:bodyPr>
            <a:noAutofit/>
          </a:bodyPr>
          <a:lstStyle/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Номинация «За 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успехи в научной и образовательной деятельности в сфере географии и смежных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наук»:</a:t>
            </a:r>
          </a:p>
          <a:p>
            <a:pPr lvl="1">
              <a:spcBef>
                <a:spcPts val="200"/>
              </a:spcBef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Студенты, аспиранты и докторанты учреждений высшего и среднего профессионального образования, молодые ученые и молодые специалисты;</a:t>
            </a:r>
          </a:p>
          <a:p>
            <a:pPr lvl="1">
              <a:spcBef>
                <a:spcPts val="200"/>
              </a:spcBef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Возраст до 35 лет;</a:t>
            </a:r>
          </a:p>
          <a:p>
            <a:pPr lvl="1">
              <a:spcBef>
                <a:spcPts val="200"/>
              </a:spcBef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Область научных интересов – география и смежные науки. </a:t>
            </a:r>
          </a:p>
          <a:p>
            <a:pPr marL="342900" lvl="1" indent="-342900">
              <a:buFont typeface="Arial" pitchFamily="34" charset="0"/>
              <a:buChar char="•"/>
            </a:pP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Номинация «За 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успехи в общественной деятельности, отвечающей целям и задачам Русского географического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общества»: </a:t>
            </a:r>
          </a:p>
          <a:p>
            <a:pPr lvl="1">
              <a:spcBef>
                <a:spcPts val="200"/>
              </a:spcBef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Молодые общественные деятели – участники и/или организаторы проектов научной, образовательной, экспедиционной, историко-краеведческой или смежной тематики;</a:t>
            </a:r>
          </a:p>
          <a:p>
            <a:pPr lvl="1">
              <a:spcBef>
                <a:spcPts val="200"/>
              </a:spcBef>
            </a:pP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Возраст до 35 лет;</a:t>
            </a:r>
          </a:p>
          <a:p>
            <a:pPr lvl="1">
              <a:spcBef>
                <a:spcPts val="200"/>
              </a:spcBef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Тематика организуемых проектов должна соответствовать целям и задачам Русского географического общества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1800" dirty="0" smtClean="0">
              <a:latin typeface="Times New Roman" pitchFamily="18" charset="0"/>
              <a:cs typeface="Times New Roman" pitchFamily="18" charset="0"/>
            </a:endParaRPr>
          </a:p>
          <a:p>
            <a:pPr marL="0" lvl="1" indent="0">
              <a:buNone/>
            </a:pPr>
            <a:endParaRPr lang="ru-RU" sz="2000" b="1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1008112"/>
          </a:xfrm>
        </p:spPr>
        <p:txBody>
          <a:bodyPr>
            <a:noAutofit/>
          </a:bodyPr>
          <a:lstStyle/>
          <a:p>
            <a:r>
              <a:rPr lang="ru-RU" sz="3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Подача заявок</a:t>
            </a:r>
            <a:endParaRPr lang="ru-RU" sz="3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556792"/>
            <a:ext cx="8229600" cy="4525963"/>
          </a:xfrm>
        </p:spPr>
        <p:txBody>
          <a:bodyPr>
            <a:normAutofit/>
          </a:bodyPr>
          <a:lstStyle/>
          <a:p>
            <a:pPr algn="just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Заявка в номинации «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За 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успехи в научной и образовательной деятельности в сфере географии и смежных наук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»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должна обязательно содержать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рекомендацию от Ученого (Научного, Педагогического) совета образовательной организации, либо от лауреата Государственной премии СССР или России, члена Российской академии наук, члена Управляющего или Ученого советов Общества</a:t>
            </a:r>
          </a:p>
          <a:p>
            <a:pPr algn="just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Все заявки должны содержать указание конкретных достижений конкурсанта, а также их документальные подтверждения (сертификаты, свидетельства участника, победителя или организатора, благодарности, выписки из приказов, скан-копии, рекомендательные письма председателей региональных отделений или руководителей молодежных клубов Общества и т.д.)</a:t>
            </a:r>
          </a:p>
        </p:txBody>
      </p:sp>
    </p:spTree>
    <p:extLst>
      <p:ext uri="{BB962C8B-B14F-4D97-AF65-F5344CB8AC3E}">
        <p14:creationId xmlns:p14="http://schemas.microsoft.com/office/powerpoint/2010/main" val="14264771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60648"/>
            <a:ext cx="9144000" cy="1008112"/>
          </a:xfrm>
        </p:spPr>
        <p:txBody>
          <a:bodyPr>
            <a:normAutofit/>
          </a:bodyPr>
          <a:lstStyle/>
          <a:p>
            <a:r>
              <a:rPr lang="ru-RU" sz="3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Основные критерии оценки заявок</a:t>
            </a:r>
            <a:endParaRPr lang="ru-RU" sz="3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1196752"/>
            <a:ext cx="8352928" cy="5256584"/>
          </a:xfrm>
        </p:spPr>
        <p:txBody>
          <a:bodyPr>
            <a:noAutofit/>
          </a:bodyPr>
          <a:lstStyle/>
          <a:p>
            <a:pPr marL="0" lvl="0" indent="0" algn="just">
              <a:buNone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Критерии оценки заявок в номинации </a:t>
            </a:r>
            <a:r>
              <a:rPr lang="ru-RU" sz="1800" b="1" dirty="0">
                <a:latin typeface="Times New Roman" pitchFamily="18" charset="0"/>
                <a:cs typeface="Times New Roman" pitchFamily="18" charset="0"/>
              </a:rPr>
              <a:t>«За успехи в научной и образовательной деятельности в сфере географии и смежных наук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»:</a:t>
            </a:r>
            <a:endParaRPr lang="ru-RU" sz="1800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к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оличество и уровень научных публикаций (в изданиях, входящих в список ВАК, индексируемых РИНЦ и входящих в базы данных 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Scopus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и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WoS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);</a:t>
            </a:r>
          </a:p>
          <a:p>
            <a:pPr lvl="0" algn="just"/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у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частие и победы в научных и образовательных программах, семинарах, конференциях, научно-исследовательских проектах;</a:t>
            </a:r>
          </a:p>
          <a:p>
            <a:pPr lvl="0" algn="just"/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н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аличие патентов на изобретения;</a:t>
            </a:r>
          </a:p>
          <a:p>
            <a:pPr lvl="0" algn="just"/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у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частие и победы в конкурсах и олимпиадах;</a:t>
            </a:r>
          </a:p>
          <a:p>
            <a:pPr lvl="0" algn="just"/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кадемические награды;</a:t>
            </a:r>
          </a:p>
          <a:p>
            <a:pPr lvl="0" algn="just"/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с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оответствие поданных материалов географической тематике.</a:t>
            </a:r>
          </a:p>
          <a:p>
            <a:pPr marL="0" indent="0" algn="just">
              <a:buNone/>
            </a:pPr>
            <a:endParaRPr lang="ru-RU" sz="18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ru-RU" sz="1800" i="1" dirty="0" smtClean="0">
                <a:latin typeface="Times New Roman" pitchFamily="18" charset="0"/>
                <a:cs typeface="Times New Roman" pitchFamily="18" charset="0"/>
              </a:rPr>
              <a:t>В конкурсе учитываются достижения, совершенные с 1 января </a:t>
            </a:r>
            <a:r>
              <a:rPr lang="ru-RU" sz="1800" i="1" dirty="0" smtClean="0">
                <a:latin typeface="Times New Roman" pitchFamily="18" charset="0"/>
                <a:cs typeface="Times New Roman" pitchFamily="18" charset="0"/>
              </a:rPr>
              <a:t>201</a:t>
            </a:r>
            <a:r>
              <a:rPr lang="ru-RU" sz="1800" i="1" dirty="0">
                <a:latin typeface="Times New Roman" pitchFamily="18" charset="0"/>
                <a:cs typeface="Times New Roman" pitchFamily="18" charset="0"/>
              </a:rPr>
              <a:t>7</a:t>
            </a:r>
            <a:r>
              <a:rPr lang="ru-RU" sz="1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i="1" dirty="0" smtClean="0">
                <a:latin typeface="Times New Roman" pitchFamily="18" charset="0"/>
                <a:cs typeface="Times New Roman" pitchFamily="18" charset="0"/>
              </a:rPr>
              <a:t>года.</a:t>
            </a:r>
            <a:r>
              <a:rPr lang="ru-RU" sz="1800" b="1" i="1" dirty="0" smtClean="0">
                <a:latin typeface="Times New Roman" pitchFamily="18" charset="0"/>
                <a:cs typeface="Times New Roman" pitchFamily="18" charset="0"/>
              </a:rPr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21531317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60648"/>
            <a:ext cx="9144000" cy="1008112"/>
          </a:xfrm>
        </p:spPr>
        <p:txBody>
          <a:bodyPr>
            <a:normAutofit/>
          </a:bodyPr>
          <a:lstStyle/>
          <a:p>
            <a:r>
              <a:rPr lang="ru-RU" sz="3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Основные критерии оценки заявок</a:t>
            </a:r>
            <a:endParaRPr lang="ru-RU" sz="3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1052736"/>
            <a:ext cx="8352928" cy="5256584"/>
          </a:xfrm>
        </p:spPr>
        <p:txBody>
          <a:bodyPr>
            <a:noAutofit/>
          </a:bodyPr>
          <a:lstStyle/>
          <a:p>
            <a:pPr marL="0" lvl="0" indent="0" algn="just">
              <a:buNone/>
            </a:pPr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Критерии </a:t>
            </a:r>
            <a:r>
              <a:rPr lang="ru-RU" sz="1700" dirty="0">
                <a:latin typeface="Times New Roman" pitchFamily="18" charset="0"/>
                <a:cs typeface="Times New Roman" pitchFamily="18" charset="0"/>
              </a:rPr>
              <a:t>оценки заявок в номинации </a:t>
            </a:r>
            <a:r>
              <a:rPr lang="ru-RU" sz="1700" b="1" dirty="0">
                <a:latin typeface="Times New Roman" pitchFamily="18" charset="0"/>
                <a:cs typeface="Times New Roman" pitchFamily="18" charset="0"/>
              </a:rPr>
              <a:t>«За успехи в общественной деятельности, отвечающей целям и задачам Русского географического общества</a:t>
            </a:r>
            <a:r>
              <a:rPr lang="ru-RU" sz="1700" b="1" dirty="0" smtClean="0">
                <a:latin typeface="Times New Roman" pitchFamily="18" charset="0"/>
                <a:cs typeface="Times New Roman" pitchFamily="18" charset="0"/>
              </a:rPr>
              <a:t>»:</a:t>
            </a:r>
            <a:endParaRPr lang="ru-RU" sz="17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1700" dirty="0">
                <a:latin typeface="Times New Roman" pitchFamily="18" charset="0"/>
                <a:cs typeface="Times New Roman" pitchFamily="18" charset="0"/>
              </a:rPr>
              <a:t>к</a:t>
            </a:r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оличество организованных научных или образовательных программ, фестивалей</a:t>
            </a:r>
            <a:r>
              <a:rPr lang="ru-RU" sz="1700" dirty="0">
                <a:latin typeface="Times New Roman" pitchFamily="18" charset="0"/>
                <a:cs typeface="Times New Roman" pitchFamily="18" charset="0"/>
              </a:rPr>
              <a:t>, конференций, семинаров, </a:t>
            </a:r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научно-исследовательских </a:t>
            </a:r>
            <a:r>
              <a:rPr lang="ru-RU" sz="1700" dirty="0">
                <a:latin typeface="Times New Roman" pitchFamily="18" charset="0"/>
                <a:cs typeface="Times New Roman" pitchFamily="18" charset="0"/>
              </a:rPr>
              <a:t>проектов, конкурсов </a:t>
            </a:r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ru-RU" sz="1700" dirty="0">
                <a:latin typeface="Times New Roman" pitchFamily="18" charset="0"/>
                <a:cs typeface="Times New Roman" pitchFamily="18" charset="0"/>
              </a:rPr>
              <a:t>олимпиад </a:t>
            </a:r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различного уровня в качестве руководителя проекта;</a:t>
            </a:r>
          </a:p>
          <a:p>
            <a:pPr algn="just"/>
            <a:r>
              <a:rPr lang="ru-RU" sz="1700" dirty="0">
                <a:latin typeface="Times New Roman" pitchFamily="18" charset="0"/>
                <a:cs typeface="Times New Roman" pitchFamily="18" charset="0"/>
              </a:rPr>
              <a:t>к</a:t>
            </a:r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оличество организованных </a:t>
            </a:r>
            <a:r>
              <a:rPr lang="ru-RU" sz="1700" dirty="0">
                <a:latin typeface="Times New Roman" pitchFamily="18" charset="0"/>
                <a:cs typeface="Times New Roman" pitchFamily="18" charset="0"/>
              </a:rPr>
              <a:t>научных или образовательных программ, семинаров, конференций, научно-исследовательских проектов, конкурсов и олимпиад различного уровня в </a:t>
            </a:r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качестве одного из исполнителей проекта; </a:t>
            </a:r>
          </a:p>
          <a:p>
            <a:pPr algn="just"/>
            <a:r>
              <a:rPr lang="ru-RU" sz="1700" dirty="0">
                <a:latin typeface="Times New Roman" pitchFamily="18" charset="0"/>
                <a:cs typeface="Times New Roman" pitchFamily="18" charset="0"/>
              </a:rPr>
              <a:t>у</a:t>
            </a:r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частие в проведении мероприятий Русского географического общества, а также наличие благодарностей от регионального отделения Общества, молодежных клубов РГО и/или Исполнительной дирекции Общества;</a:t>
            </a:r>
          </a:p>
          <a:p>
            <a:pPr algn="just"/>
            <a:r>
              <a:rPr lang="ru-RU" sz="1700" dirty="0">
                <a:latin typeface="Times New Roman" pitchFamily="18" charset="0"/>
                <a:cs typeface="Times New Roman" pitchFamily="18" charset="0"/>
              </a:rPr>
              <a:t>у</a:t>
            </a:r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частие в работе или руководство общественным объединением;</a:t>
            </a:r>
          </a:p>
          <a:p>
            <a:pPr algn="just"/>
            <a:r>
              <a:rPr lang="ru-RU" sz="1700" dirty="0">
                <a:latin typeface="Times New Roman" pitchFamily="18" charset="0"/>
                <a:cs typeface="Times New Roman" pitchFamily="18" charset="0"/>
              </a:rPr>
              <a:t>д</a:t>
            </a:r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остижения в культурно-творческой деятельности; </a:t>
            </a:r>
          </a:p>
          <a:p>
            <a:pPr algn="just"/>
            <a:r>
              <a:rPr lang="ru-RU" sz="1700" dirty="0">
                <a:latin typeface="Times New Roman" pitchFamily="18" charset="0"/>
                <a:cs typeface="Times New Roman" pitchFamily="18" charset="0"/>
              </a:rPr>
              <a:t>с</a:t>
            </a:r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портивные достижения</a:t>
            </a:r>
            <a:r>
              <a:rPr lang="en-US" sz="17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туризм, спортивное ориентирование, альпинизм, скалолазание и т.д.);</a:t>
            </a:r>
          </a:p>
          <a:p>
            <a:pPr algn="just"/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соответствие </a:t>
            </a:r>
            <a:r>
              <a:rPr lang="ru-RU" sz="1700" dirty="0">
                <a:latin typeface="Times New Roman" pitchFamily="18" charset="0"/>
                <a:cs typeface="Times New Roman" pitchFamily="18" charset="0"/>
              </a:rPr>
              <a:t>поданных материалов географической </a:t>
            </a:r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тематике.</a:t>
            </a:r>
          </a:p>
          <a:p>
            <a:pPr marL="0" indent="0" algn="just">
              <a:buNone/>
            </a:pPr>
            <a:endParaRPr lang="ru-RU" sz="17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ru-RU" sz="1800" i="1" dirty="0">
                <a:latin typeface="Times New Roman" pitchFamily="18" charset="0"/>
                <a:cs typeface="Times New Roman" pitchFamily="18" charset="0"/>
              </a:rPr>
              <a:t>В конкурсе учитываются достижения, совершенные </a:t>
            </a:r>
            <a:r>
              <a:rPr lang="ru-RU" sz="1800" i="1" dirty="0" smtClean="0">
                <a:latin typeface="Times New Roman" pitchFamily="18" charset="0"/>
                <a:cs typeface="Times New Roman" pitchFamily="18" charset="0"/>
              </a:rPr>
              <a:t>с 1 января </a:t>
            </a:r>
            <a:r>
              <a:rPr lang="ru-RU" sz="1800" i="1" dirty="0" smtClean="0">
                <a:latin typeface="Times New Roman" pitchFamily="18" charset="0"/>
                <a:cs typeface="Times New Roman" pitchFamily="18" charset="0"/>
              </a:rPr>
              <a:t>201</a:t>
            </a:r>
            <a:r>
              <a:rPr lang="ru-RU" sz="1800" i="1" dirty="0">
                <a:latin typeface="Times New Roman" pitchFamily="18" charset="0"/>
                <a:cs typeface="Times New Roman" pitchFamily="18" charset="0"/>
              </a:rPr>
              <a:t>7</a:t>
            </a:r>
            <a:r>
              <a:rPr lang="ru-RU" sz="1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i="1" dirty="0" smtClean="0">
                <a:latin typeface="Times New Roman" pitchFamily="18" charset="0"/>
                <a:cs typeface="Times New Roman" pitchFamily="18" charset="0"/>
              </a:rPr>
              <a:t>года. </a:t>
            </a:r>
            <a:endParaRPr lang="ru-RU" sz="1800" i="1" dirty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ru-RU" sz="1800" b="1" i="1" dirty="0" smtClean="0">
                <a:latin typeface="Times New Roman" pitchFamily="18" charset="0"/>
                <a:cs typeface="Times New Roman" pitchFamily="18" charset="0"/>
              </a:rPr>
              <a:t>  </a:t>
            </a:r>
            <a:endParaRPr lang="ru-RU" sz="1800" b="1" i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927519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965</TotalTime>
  <Words>512</Words>
  <Application>Microsoft Office PowerPoint</Application>
  <PresentationFormat>Экран (4:3)</PresentationFormat>
  <Paragraphs>40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Тема Office</vt:lpstr>
      <vt:lpstr>Конкурс на присуждение Именных стипендий  Русского географического общества  за успехи в научной, образовательной и общественной деятельности </vt:lpstr>
      <vt:lpstr>Основная информация</vt:lpstr>
      <vt:lpstr>Категории получателей стипендий</vt:lpstr>
      <vt:lpstr>Подача заявок</vt:lpstr>
      <vt:lpstr>Основные критерии оценки заявок</vt:lpstr>
      <vt:lpstr>Основные критерии оценки заявок</vt:lpstr>
    </vt:vector>
  </TitlesOfParts>
  <Company>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Наташа</dc:creator>
  <cp:lastModifiedBy>Старовойтов Павел Михайлович</cp:lastModifiedBy>
  <cp:revision>160</cp:revision>
  <cp:lastPrinted>2017-04-25T12:29:04Z</cp:lastPrinted>
  <dcterms:created xsi:type="dcterms:W3CDTF">2013-07-25T06:18:18Z</dcterms:created>
  <dcterms:modified xsi:type="dcterms:W3CDTF">2019-04-08T07:44:54Z</dcterms:modified>
</cp:coreProperties>
</file>